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84" r:id="rId2"/>
    <p:sldId id="281" r:id="rId3"/>
    <p:sldId id="283" r:id="rId4"/>
    <p:sldId id="282" r:id="rId5"/>
    <p:sldId id="278" r:id="rId6"/>
    <p:sldId id="280" r:id="rId7"/>
    <p:sldId id="279" r:id="rId8"/>
    <p:sldId id="285" r:id="rId9"/>
    <p:sldId id="287" r:id="rId10"/>
    <p:sldId id="286" r:id="rId11"/>
    <p:sldId id="293" r:id="rId12"/>
    <p:sldId id="296" r:id="rId13"/>
    <p:sldId id="299" r:id="rId14"/>
    <p:sldId id="298" r:id="rId15"/>
    <p:sldId id="297"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8" r:id="rId31"/>
    <p:sldId id="314" r:id="rId32"/>
    <p:sldId id="315" r:id="rId33"/>
    <p:sldId id="316" r:id="rId34"/>
    <p:sldId id="294"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01" autoAdjust="0"/>
  </p:normalViewPr>
  <p:slideViewPr>
    <p:cSldViewPr>
      <p:cViewPr varScale="1">
        <p:scale>
          <a:sx n="77" d="100"/>
          <a:sy n="77"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BFE7D34-CC0E-4D93-A659-AD94A05DD3B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73" charset="-128"/>
              </a:defRPr>
            </a:lvl1pPr>
          </a:lstStyle>
          <a:p>
            <a:pPr>
              <a:defRPr/>
            </a:pPr>
            <a:endParaRPr lang="en-US"/>
          </a:p>
        </p:txBody>
      </p:sp>
      <p:sp>
        <p:nvSpPr>
          <p:cNvPr id="4099" name="Rectangle 3">
            <a:extLst>
              <a:ext uri="{FF2B5EF4-FFF2-40B4-BE49-F238E27FC236}">
                <a16:creationId xmlns:a16="http://schemas.microsoft.com/office/drawing/2014/main" id="{3CA647A7-0D53-4459-85D9-A8A0E9615DB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73" charset="-128"/>
              </a:defRPr>
            </a:lvl1pPr>
          </a:lstStyle>
          <a:p>
            <a:pPr>
              <a:defRPr/>
            </a:pPr>
            <a:endParaRPr lang="en-US"/>
          </a:p>
        </p:txBody>
      </p:sp>
      <p:sp>
        <p:nvSpPr>
          <p:cNvPr id="2052" name="Rectangle 4">
            <a:extLst>
              <a:ext uri="{FF2B5EF4-FFF2-40B4-BE49-F238E27FC236}">
                <a16:creationId xmlns:a16="http://schemas.microsoft.com/office/drawing/2014/main" id="{9FFA8662-9AA7-46A8-BBE5-A7A9840D8E6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CDFFCA9-4B03-4296-8045-372AF29BAFF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2EAC79AB-087D-45C7-A886-A9C051BD8C42}"/>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73" charset="-128"/>
              </a:defRPr>
            </a:lvl1pPr>
          </a:lstStyle>
          <a:p>
            <a:pPr>
              <a:defRPr/>
            </a:pPr>
            <a:endParaRPr lang="en-US"/>
          </a:p>
        </p:txBody>
      </p:sp>
      <p:sp>
        <p:nvSpPr>
          <p:cNvPr id="4103" name="Rectangle 7">
            <a:extLst>
              <a:ext uri="{FF2B5EF4-FFF2-40B4-BE49-F238E27FC236}">
                <a16:creationId xmlns:a16="http://schemas.microsoft.com/office/drawing/2014/main" id="{433869BD-F9CC-4E71-B83D-63CB0087598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7228E85-B52C-49CF-B880-3CF401A830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73" charset="0"/>
        <a:ea typeface="ＭＳ Ｐゴシック" pitchFamily="73" charset="-128"/>
        <a:cs typeface="ＭＳ Ｐゴシック" pitchFamily="73" charset="-128"/>
      </a:defRPr>
    </a:lvl1pPr>
    <a:lvl2pPr marL="457200" algn="l" rtl="0" eaLnBrk="0" fontAlgn="base" hangingPunct="0">
      <a:spcBef>
        <a:spcPct val="30000"/>
      </a:spcBef>
      <a:spcAft>
        <a:spcPct val="0"/>
      </a:spcAft>
      <a:defRPr sz="1200" kern="1200">
        <a:solidFill>
          <a:schemeClr val="tx1"/>
        </a:solidFill>
        <a:latin typeface="Arial" pitchFamily="73" charset="0"/>
        <a:ea typeface="ＭＳ Ｐゴシック" pitchFamily="73" charset="-128"/>
        <a:cs typeface="+mn-cs"/>
      </a:defRPr>
    </a:lvl2pPr>
    <a:lvl3pPr marL="914400" algn="l" rtl="0" eaLnBrk="0" fontAlgn="base" hangingPunct="0">
      <a:spcBef>
        <a:spcPct val="30000"/>
      </a:spcBef>
      <a:spcAft>
        <a:spcPct val="0"/>
      </a:spcAft>
      <a:defRPr sz="1200" kern="1200">
        <a:solidFill>
          <a:schemeClr val="tx1"/>
        </a:solidFill>
        <a:latin typeface="Arial" pitchFamily="73" charset="0"/>
        <a:ea typeface="ＭＳ Ｐゴシック" pitchFamily="73" charset="-128"/>
        <a:cs typeface="+mn-cs"/>
      </a:defRPr>
    </a:lvl3pPr>
    <a:lvl4pPr marL="1371600" algn="l" rtl="0" eaLnBrk="0" fontAlgn="base" hangingPunct="0">
      <a:spcBef>
        <a:spcPct val="30000"/>
      </a:spcBef>
      <a:spcAft>
        <a:spcPct val="0"/>
      </a:spcAft>
      <a:defRPr sz="1200" kern="1200">
        <a:solidFill>
          <a:schemeClr val="tx1"/>
        </a:solidFill>
        <a:latin typeface="Arial" pitchFamily="73" charset="0"/>
        <a:ea typeface="ＭＳ Ｐゴシック" pitchFamily="73" charset="-128"/>
        <a:cs typeface="+mn-cs"/>
      </a:defRPr>
    </a:lvl4pPr>
    <a:lvl5pPr marL="1828800" algn="l" rtl="0" eaLnBrk="0" fontAlgn="base" hangingPunct="0">
      <a:spcBef>
        <a:spcPct val="30000"/>
      </a:spcBef>
      <a:spcAft>
        <a:spcPct val="0"/>
      </a:spcAft>
      <a:defRPr sz="1200" kern="1200">
        <a:solidFill>
          <a:schemeClr val="tx1"/>
        </a:solidFill>
        <a:latin typeface="Arial" pitchFamily="73" charset="0"/>
        <a:ea typeface="ＭＳ Ｐゴシック" pitchFamily="7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Rectangle 4">
            <a:extLst>
              <a:ext uri="{FF2B5EF4-FFF2-40B4-BE49-F238E27FC236}">
                <a16:creationId xmlns:a16="http://schemas.microsoft.com/office/drawing/2014/main" id="{2B466259-B4A0-4446-9159-1E0DC4D987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EBE14A-3AB2-498C-B125-CE2033E09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927192-5839-42A7-A5E0-235EAF3F582D}"/>
              </a:ext>
            </a:extLst>
          </p:cNvPr>
          <p:cNvSpPr>
            <a:spLocks noGrp="1" noChangeArrowheads="1"/>
          </p:cNvSpPr>
          <p:nvPr>
            <p:ph type="sldNum" sz="quarter" idx="12"/>
          </p:nvPr>
        </p:nvSpPr>
        <p:spPr>
          <a:ln/>
        </p:spPr>
        <p:txBody>
          <a:bodyPr/>
          <a:lstStyle>
            <a:lvl1pPr>
              <a:defRPr/>
            </a:lvl1pPr>
          </a:lstStyle>
          <a:p>
            <a:pPr>
              <a:defRPr/>
            </a:pPr>
            <a:fld id="{86348D5A-1E90-4B55-AF53-D996A7777B02}" type="slidenum">
              <a:rPr lang="en-US" altLang="en-US"/>
              <a:pPr>
                <a:defRPr/>
              </a:pPr>
              <a:t>‹#›</a:t>
            </a:fld>
            <a:endParaRPr lang="en-US" altLang="en-US"/>
          </a:p>
        </p:txBody>
      </p:sp>
    </p:spTree>
    <p:extLst>
      <p:ext uri="{BB962C8B-B14F-4D97-AF65-F5344CB8AC3E}">
        <p14:creationId xmlns:p14="http://schemas.microsoft.com/office/powerpoint/2010/main" val="6599625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a:extLst>
              <a:ext uri="{FF2B5EF4-FFF2-40B4-BE49-F238E27FC236}">
                <a16:creationId xmlns:a16="http://schemas.microsoft.com/office/drawing/2014/main" id="{DF43983B-B818-4B07-8B9A-FD118B7218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49902E-9AA1-43D9-8A2D-B7F72409B8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3C6BE8-09E4-4BDB-827E-2D9B058976D0}"/>
              </a:ext>
            </a:extLst>
          </p:cNvPr>
          <p:cNvSpPr>
            <a:spLocks noGrp="1" noChangeArrowheads="1"/>
          </p:cNvSpPr>
          <p:nvPr>
            <p:ph type="sldNum" sz="quarter" idx="12"/>
          </p:nvPr>
        </p:nvSpPr>
        <p:spPr>
          <a:ln/>
        </p:spPr>
        <p:txBody>
          <a:bodyPr/>
          <a:lstStyle>
            <a:lvl1pPr>
              <a:defRPr/>
            </a:lvl1pPr>
          </a:lstStyle>
          <a:p>
            <a:pPr>
              <a:defRPr/>
            </a:pPr>
            <a:fld id="{33B4393A-F071-4898-AE6F-46E67743D512}" type="slidenum">
              <a:rPr lang="en-US" altLang="en-US"/>
              <a:pPr>
                <a:defRPr/>
              </a:pPr>
              <a:t>‹#›</a:t>
            </a:fld>
            <a:endParaRPr lang="en-US" altLang="en-US"/>
          </a:p>
        </p:txBody>
      </p:sp>
    </p:spTree>
    <p:extLst>
      <p:ext uri="{BB962C8B-B14F-4D97-AF65-F5344CB8AC3E}">
        <p14:creationId xmlns:p14="http://schemas.microsoft.com/office/powerpoint/2010/main" val="35042626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a:extLst>
              <a:ext uri="{FF2B5EF4-FFF2-40B4-BE49-F238E27FC236}">
                <a16:creationId xmlns:a16="http://schemas.microsoft.com/office/drawing/2014/main" id="{E4F4957C-E9C6-4DA0-9E3F-0B0173798E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6AB4600-1271-45A8-8D8A-62A0317441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694C3A-7A73-46AB-844A-8DC22122595F}"/>
              </a:ext>
            </a:extLst>
          </p:cNvPr>
          <p:cNvSpPr>
            <a:spLocks noGrp="1" noChangeArrowheads="1"/>
          </p:cNvSpPr>
          <p:nvPr>
            <p:ph type="sldNum" sz="quarter" idx="12"/>
          </p:nvPr>
        </p:nvSpPr>
        <p:spPr>
          <a:ln/>
        </p:spPr>
        <p:txBody>
          <a:bodyPr/>
          <a:lstStyle>
            <a:lvl1pPr>
              <a:defRPr/>
            </a:lvl1pPr>
          </a:lstStyle>
          <a:p>
            <a:pPr>
              <a:defRPr/>
            </a:pPr>
            <a:fld id="{B3BA4DDD-F401-4E0B-9853-79392E3CF4DD}" type="slidenum">
              <a:rPr lang="en-US" altLang="en-US"/>
              <a:pPr>
                <a:defRPr/>
              </a:pPr>
              <a:t>‹#›</a:t>
            </a:fld>
            <a:endParaRPr lang="en-US" altLang="en-US"/>
          </a:p>
        </p:txBody>
      </p:sp>
    </p:spTree>
    <p:extLst>
      <p:ext uri="{BB962C8B-B14F-4D97-AF65-F5344CB8AC3E}">
        <p14:creationId xmlns:p14="http://schemas.microsoft.com/office/powerpoint/2010/main" val="16604060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a:extLst>
              <a:ext uri="{FF2B5EF4-FFF2-40B4-BE49-F238E27FC236}">
                <a16:creationId xmlns:a16="http://schemas.microsoft.com/office/drawing/2014/main" id="{7CAB4BDA-D3E3-4895-B492-17C7E70F5B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031162-C7CC-445F-870B-D262BEDB41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CEE928-CDF8-4223-B43A-AE4415858FF8}"/>
              </a:ext>
            </a:extLst>
          </p:cNvPr>
          <p:cNvSpPr>
            <a:spLocks noGrp="1" noChangeArrowheads="1"/>
          </p:cNvSpPr>
          <p:nvPr>
            <p:ph type="sldNum" sz="quarter" idx="12"/>
          </p:nvPr>
        </p:nvSpPr>
        <p:spPr>
          <a:ln/>
        </p:spPr>
        <p:txBody>
          <a:bodyPr/>
          <a:lstStyle>
            <a:lvl1pPr>
              <a:defRPr/>
            </a:lvl1pPr>
          </a:lstStyle>
          <a:p>
            <a:pPr>
              <a:defRPr/>
            </a:pPr>
            <a:fld id="{E7A7575E-090E-4328-85D5-E95155906768}" type="slidenum">
              <a:rPr lang="en-US" altLang="en-US"/>
              <a:pPr>
                <a:defRPr/>
              </a:pPr>
              <a:t>‹#›</a:t>
            </a:fld>
            <a:endParaRPr lang="en-US" altLang="en-US"/>
          </a:p>
        </p:txBody>
      </p:sp>
    </p:spTree>
    <p:extLst>
      <p:ext uri="{BB962C8B-B14F-4D97-AF65-F5344CB8AC3E}">
        <p14:creationId xmlns:p14="http://schemas.microsoft.com/office/powerpoint/2010/main" val="21572487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a:extLst>
              <a:ext uri="{FF2B5EF4-FFF2-40B4-BE49-F238E27FC236}">
                <a16:creationId xmlns:a16="http://schemas.microsoft.com/office/drawing/2014/main" id="{30A5994A-B903-434C-ADDD-F2965FAA707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A15AC4C-5932-4FCD-A3FD-8A7E79BCF0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F4F52E-0BBA-45D6-805A-9372D9995F0B}"/>
              </a:ext>
            </a:extLst>
          </p:cNvPr>
          <p:cNvSpPr>
            <a:spLocks noGrp="1" noChangeArrowheads="1"/>
          </p:cNvSpPr>
          <p:nvPr>
            <p:ph type="sldNum" sz="quarter" idx="12"/>
          </p:nvPr>
        </p:nvSpPr>
        <p:spPr>
          <a:ln/>
        </p:spPr>
        <p:txBody>
          <a:bodyPr/>
          <a:lstStyle>
            <a:lvl1pPr>
              <a:defRPr/>
            </a:lvl1pPr>
          </a:lstStyle>
          <a:p>
            <a:pPr>
              <a:defRPr/>
            </a:pPr>
            <a:fld id="{5181263B-98C1-418E-A5CA-136170815E42}" type="slidenum">
              <a:rPr lang="en-US" altLang="en-US"/>
              <a:pPr>
                <a:defRPr/>
              </a:pPr>
              <a:t>‹#›</a:t>
            </a:fld>
            <a:endParaRPr lang="en-US" altLang="en-US"/>
          </a:p>
        </p:txBody>
      </p:sp>
    </p:spTree>
    <p:extLst>
      <p:ext uri="{BB962C8B-B14F-4D97-AF65-F5344CB8AC3E}">
        <p14:creationId xmlns:p14="http://schemas.microsoft.com/office/powerpoint/2010/main" val="3419006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a:extLst>
              <a:ext uri="{FF2B5EF4-FFF2-40B4-BE49-F238E27FC236}">
                <a16:creationId xmlns:a16="http://schemas.microsoft.com/office/drawing/2014/main" id="{989A11F4-E9BF-49C5-A69D-C1BAF4E8BE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13DD788-F455-4E6F-831A-FCAAC121FE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F949D4-82C2-4CF0-9C66-913069BB4AFA}"/>
              </a:ext>
            </a:extLst>
          </p:cNvPr>
          <p:cNvSpPr>
            <a:spLocks noGrp="1" noChangeArrowheads="1"/>
          </p:cNvSpPr>
          <p:nvPr>
            <p:ph type="sldNum" sz="quarter" idx="12"/>
          </p:nvPr>
        </p:nvSpPr>
        <p:spPr>
          <a:ln/>
        </p:spPr>
        <p:txBody>
          <a:bodyPr/>
          <a:lstStyle>
            <a:lvl1pPr>
              <a:defRPr/>
            </a:lvl1pPr>
          </a:lstStyle>
          <a:p>
            <a:pPr>
              <a:defRPr/>
            </a:pPr>
            <a:fld id="{CD3D8D7B-8D3C-450A-B0F7-1DB8B33311CD}" type="slidenum">
              <a:rPr lang="en-US" altLang="en-US"/>
              <a:pPr>
                <a:defRPr/>
              </a:pPr>
              <a:t>‹#›</a:t>
            </a:fld>
            <a:endParaRPr lang="en-US" altLang="en-US"/>
          </a:p>
        </p:txBody>
      </p:sp>
    </p:spTree>
    <p:extLst>
      <p:ext uri="{BB962C8B-B14F-4D97-AF65-F5344CB8AC3E}">
        <p14:creationId xmlns:p14="http://schemas.microsoft.com/office/powerpoint/2010/main" val="27035956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a:extLst>
              <a:ext uri="{FF2B5EF4-FFF2-40B4-BE49-F238E27FC236}">
                <a16:creationId xmlns:a16="http://schemas.microsoft.com/office/drawing/2014/main" id="{B3F9CD98-323F-4C2C-A420-B28AD066E7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6BFA8E3-FA20-4AFC-B359-C66D392589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04AD221-752A-481A-B70C-7E57C404F1EE}"/>
              </a:ext>
            </a:extLst>
          </p:cNvPr>
          <p:cNvSpPr>
            <a:spLocks noGrp="1" noChangeArrowheads="1"/>
          </p:cNvSpPr>
          <p:nvPr>
            <p:ph type="sldNum" sz="quarter" idx="12"/>
          </p:nvPr>
        </p:nvSpPr>
        <p:spPr>
          <a:ln/>
        </p:spPr>
        <p:txBody>
          <a:bodyPr/>
          <a:lstStyle>
            <a:lvl1pPr>
              <a:defRPr/>
            </a:lvl1pPr>
          </a:lstStyle>
          <a:p>
            <a:pPr>
              <a:defRPr/>
            </a:pPr>
            <a:fld id="{6126F83A-9D6F-4B6D-A7C0-0352B9872972}" type="slidenum">
              <a:rPr lang="en-US" altLang="en-US"/>
              <a:pPr>
                <a:defRPr/>
              </a:pPr>
              <a:t>‹#›</a:t>
            </a:fld>
            <a:endParaRPr lang="en-US" altLang="en-US"/>
          </a:p>
        </p:txBody>
      </p:sp>
    </p:spTree>
    <p:extLst>
      <p:ext uri="{BB962C8B-B14F-4D97-AF65-F5344CB8AC3E}">
        <p14:creationId xmlns:p14="http://schemas.microsoft.com/office/powerpoint/2010/main" val="4655306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a:extLst>
              <a:ext uri="{FF2B5EF4-FFF2-40B4-BE49-F238E27FC236}">
                <a16:creationId xmlns:a16="http://schemas.microsoft.com/office/drawing/2014/main" id="{0BAD5FEB-661E-49C3-B35E-CF808649D2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C343289-4B81-4D67-B9B3-BD461163AB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29764DD-AA94-416C-AD32-FCCD22401196}"/>
              </a:ext>
            </a:extLst>
          </p:cNvPr>
          <p:cNvSpPr>
            <a:spLocks noGrp="1" noChangeArrowheads="1"/>
          </p:cNvSpPr>
          <p:nvPr>
            <p:ph type="sldNum" sz="quarter" idx="12"/>
          </p:nvPr>
        </p:nvSpPr>
        <p:spPr>
          <a:ln/>
        </p:spPr>
        <p:txBody>
          <a:bodyPr/>
          <a:lstStyle>
            <a:lvl1pPr>
              <a:defRPr/>
            </a:lvl1pPr>
          </a:lstStyle>
          <a:p>
            <a:pPr>
              <a:defRPr/>
            </a:pPr>
            <a:fld id="{08C582E1-2564-449E-A108-76DF21120818}" type="slidenum">
              <a:rPr lang="en-US" altLang="en-US"/>
              <a:pPr>
                <a:defRPr/>
              </a:pPr>
              <a:t>‹#›</a:t>
            </a:fld>
            <a:endParaRPr lang="en-US" altLang="en-US"/>
          </a:p>
        </p:txBody>
      </p:sp>
    </p:spTree>
    <p:extLst>
      <p:ext uri="{BB962C8B-B14F-4D97-AF65-F5344CB8AC3E}">
        <p14:creationId xmlns:p14="http://schemas.microsoft.com/office/powerpoint/2010/main" val="32524797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54F8B9F-8176-4F0E-A9E9-2E7B3284108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B6D3069-8B00-4D17-9FF9-BB894DB917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1F3C4D1-F5B0-4A65-9C37-F9FE9D74C529}"/>
              </a:ext>
            </a:extLst>
          </p:cNvPr>
          <p:cNvSpPr>
            <a:spLocks noGrp="1" noChangeArrowheads="1"/>
          </p:cNvSpPr>
          <p:nvPr>
            <p:ph type="sldNum" sz="quarter" idx="12"/>
          </p:nvPr>
        </p:nvSpPr>
        <p:spPr>
          <a:ln/>
        </p:spPr>
        <p:txBody>
          <a:bodyPr/>
          <a:lstStyle>
            <a:lvl1pPr>
              <a:defRPr/>
            </a:lvl1pPr>
          </a:lstStyle>
          <a:p>
            <a:pPr>
              <a:defRPr/>
            </a:pPr>
            <a:fld id="{B6642084-0ABD-4E43-A2D2-09EFC8EEAEB9}" type="slidenum">
              <a:rPr lang="en-US" altLang="en-US"/>
              <a:pPr>
                <a:defRPr/>
              </a:pPr>
              <a:t>‹#›</a:t>
            </a:fld>
            <a:endParaRPr lang="en-US" altLang="en-US"/>
          </a:p>
        </p:txBody>
      </p:sp>
    </p:spTree>
    <p:extLst>
      <p:ext uri="{BB962C8B-B14F-4D97-AF65-F5344CB8AC3E}">
        <p14:creationId xmlns:p14="http://schemas.microsoft.com/office/powerpoint/2010/main" val="8592431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a:extLst>
              <a:ext uri="{FF2B5EF4-FFF2-40B4-BE49-F238E27FC236}">
                <a16:creationId xmlns:a16="http://schemas.microsoft.com/office/drawing/2014/main" id="{ED6C9F17-83FF-4CA7-A72C-A6964939EBD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4D001C-1767-447A-9906-151816AB2F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80E6F8-CD45-4FD1-A35C-8FE4DAA5B1F8}"/>
              </a:ext>
            </a:extLst>
          </p:cNvPr>
          <p:cNvSpPr>
            <a:spLocks noGrp="1" noChangeArrowheads="1"/>
          </p:cNvSpPr>
          <p:nvPr>
            <p:ph type="sldNum" sz="quarter" idx="12"/>
          </p:nvPr>
        </p:nvSpPr>
        <p:spPr>
          <a:ln/>
        </p:spPr>
        <p:txBody>
          <a:bodyPr/>
          <a:lstStyle>
            <a:lvl1pPr>
              <a:defRPr/>
            </a:lvl1pPr>
          </a:lstStyle>
          <a:p>
            <a:pPr>
              <a:defRPr/>
            </a:pPr>
            <a:fld id="{C238C734-3FA9-4A19-B56A-2CF03ED7658C}" type="slidenum">
              <a:rPr lang="en-US" altLang="en-US"/>
              <a:pPr>
                <a:defRPr/>
              </a:pPr>
              <a:t>‹#›</a:t>
            </a:fld>
            <a:endParaRPr lang="en-US" altLang="en-US"/>
          </a:p>
        </p:txBody>
      </p:sp>
    </p:spTree>
    <p:extLst>
      <p:ext uri="{BB962C8B-B14F-4D97-AF65-F5344CB8AC3E}">
        <p14:creationId xmlns:p14="http://schemas.microsoft.com/office/powerpoint/2010/main" val="18756378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a:extLst>
              <a:ext uri="{FF2B5EF4-FFF2-40B4-BE49-F238E27FC236}">
                <a16:creationId xmlns:a16="http://schemas.microsoft.com/office/drawing/2014/main" id="{682D9FD2-DB89-4B63-9C9E-DB9A62E11D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3B74B2-B2DA-40EA-87F0-85E34A3C8E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6F41F4-633C-4218-96C8-5CE8D9BADB4C}"/>
              </a:ext>
            </a:extLst>
          </p:cNvPr>
          <p:cNvSpPr>
            <a:spLocks noGrp="1" noChangeArrowheads="1"/>
          </p:cNvSpPr>
          <p:nvPr>
            <p:ph type="sldNum" sz="quarter" idx="12"/>
          </p:nvPr>
        </p:nvSpPr>
        <p:spPr>
          <a:ln/>
        </p:spPr>
        <p:txBody>
          <a:bodyPr/>
          <a:lstStyle>
            <a:lvl1pPr>
              <a:defRPr/>
            </a:lvl1pPr>
          </a:lstStyle>
          <a:p>
            <a:pPr>
              <a:defRPr/>
            </a:pPr>
            <a:fld id="{A18C424B-8D92-4A08-A1E9-A73860DBE36C}" type="slidenum">
              <a:rPr lang="en-US" altLang="en-US"/>
              <a:pPr>
                <a:defRPr/>
              </a:pPr>
              <a:t>‹#›</a:t>
            </a:fld>
            <a:endParaRPr lang="en-US" altLang="en-US"/>
          </a:p>
        </p:txBody>
      </p:sp>
    </p:spTree>
    <p:extLst>
      <p:ext uri="{BB962C8B-B14F-4D97-AF65-F5344CB8AC3E}">
        <p14:creationId xmlns:p14="http://schemas.microsoft.com/office/powerpoint/2010/main" val="22339355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7432A36-766A-4EDC-B1AB-4548D7B9D21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5210A88-EE83-415B-8B32-3574F22DFA3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0AD1D7-331C-4010-9AA1-9135A476CA4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73" charset="-128"/>
              </a:defRPr>
            </a:lvl1pPr>
          </a:lstStyle>
          <a:p>
            <a:pPr>
              <a:defRPr/>
            </a:pPr>
            <a:endParaRPr lang="en-US"/>
          </a:p>
        </p:txBody>
      </p:sp>
      <p:sp>
        <p:nvSpPr>
          <p:cNvPr id="1029" name="Rectangle 5">
            <a:extLst>
              <a:ext uri="{FF2B5EF4-FFF2-40B4-BE49-F238E27FC236}">
                <a16:creationId xmlns:a16="http://schemas.microsoft.com/office/drawing/2014/main" id="{8F482950-9B7A-45B1-A3FC-B07738ABECB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73" charset="-128"/>
              </a:defRPr>
            </a:lvl1pPr>
          </a:lstStyle>
          <a:p>
            <a:pPr>
              <a:defRPr/>
            </a:pPr>
            <a:endParaRPr lang="en-US"/>
          </a:p>
        </p:txBody>
      </p:sp>
      <p:sp>
        <p:nvSpPr>
          <p:cNvPr id="1030" name="Rectangle 6">
            <a:extLst>
              <a:ext uri="{FF2B5EF4-FFF2-40B4-BE49-F238E27FC236}">
                <a16:creationId xmlns:a16="http://schemas.microsoft.com/office/drawing/2014/main" id="{A5E4BE35-FB8C-4578-973F-3015944E53F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94C0F8F8-F5D2-4B62-9EEE-3A9F364D40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2pPr>
      <a:lvl3pPr algn="ctr" rtl="0" eaLnBrk="0" fontAlgn="base" hangingPunct="0">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3pPr>
      <a:lvl4pPr algn="ctr" rtl="0" eaLnBrk="0" fontAlgn="base" hangingPunct="0">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4pPr>
      <a:lvl5pPr algn="ctr" rtl="0" eaLnBrk="0" fontAlgn="base" hangingPunct="0">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5pPr>
      <a:lvl6pPr marL="457200" algn="ctr" rtl="0" fontAlgn="base">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6pPr>
      <a:lvl7pPr marL="914400" algn="ctr" rtl="0" fontAlgn="base">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7pPr>
      <a:lvl8pPr marL="1371600" algn="ctr" rtl="0" fontAlgn="base">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8pPr>
      <a:lvl9pPr marL="1828800" algn="ctr" rtl="0" fontAlgn="base">
        <a:spcBef>
          <a:spcPct val="0"/>
        </a:spcBef>
        <a:spcAft>
          <a:spcPct val="0"/>
        </a:spcAft>
        <a:defRPr sz="4400">
          <a:solidFill>
            <a:schemeClr val="tx2"/>
          </a:solidFill>
          <a:latin typeface="Arial" pitchFamily="73" charset="0"/>
          <a:ea typeface="ＭＳ Ｐゴシック" pitchFamily="73" charset="-128"/>
          <a:cs typeface="ＭＳ Ｐゴシック" pitchFamily="73"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86DABB-A67E-4EE8-A300-D0CA12666956}"/>
              </a:ext>
            </a:extLst>
          </p:cNvPr>
          <p:cNvPicPr>
            <a:picLocks noChangeAspect="1"/>
          </p:cNvPicPr>
          <p:nvPr/>
        </p:nvPicPr>
        <p:blipFill>
          <a:blip r:embed="rId2"/>
          <a:stretch>
            <a:fillRect/>
          </a:stretch>
        </p:blipFill>
        <p:spPr>
          <a:xfrm>
            <a:off x="831924" y="1600200"/>
            <a:ext cx="7480151" cy="3973830"/>
          </a:xfrm>
          <a:prstGeom prst="rect">
            <a:avLst/>
          </a:prstGeom>
        </p:spPr>
      </p:pic>
    </p:spTree>
    <p:extLst>
      <p:ext uri="{BB962C8B-B14F-4D97-AF65-F5344CB8AC3E}">
        <p14:creationId xmlns:p14="http://schemas.microsoft.com/office/powerpoint/2010/main" val="3551649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F16201C-7593-4D56-AD26-67A77E13EF4D}"/>
              </a:ext>
            </a:extLst>
          </p:cNvPr>
          <p:cNvSpPr>
            <a:spLocks noGrp="1" noChangeArrowheads="1"/>
          </p:cNvSpPr>
          <p:nvPr>
            <p:ph type="title"/>
          </p:nvPr>
        </p:nvSpPr>
        <p:spPr>
          <a:xfrm>
            <a:off x="685799" y="1600200"/>
            <a:ext cx="7543800" cy="1143000"/>
          </a:xfrm>
        </p:spPr>
        <p:txBody>
          <a:bodyPr/>
          <a:lstStyle/>
          <a:p>
            <a:r>
              <a:rPr lang="en-US" altLang="en-US" dirty="0">
                <a:latin typeface="Gabriola" panose="04040605051002020D02" pitchFamily="82" charset="0"/>
              </a:rPr>
              <a:t>The Course teaches that God, </a:t>
            </a:r>
            <a:br>
              <a:rPr lang="en-US" altLang="en-US" dirty="0">
                <a:latin typeface="Gabriola" panose="04040605051002020D02" pitchFamily="82" charset="0"/>
              </a:rPr>
            </a:br>
            <a:r>
              <a:rPr lang="en-US" altLang="en-US" dirty="0">
                <a:latin typeface="Gabriola" panose="04040605051002020D02" pitchFamily="82" charset="0"/>
              </a:rPr>
              <a:t>the First Cause, has no opposite.</a:t>
            </a:r>
            <a:br>
              <a:rPr lang="en-US" altLang="en-US" dirty="0">
                <a:latin typeface="Gabriola" panose="04040605051002020D02" pitchFamily="82" charset="0"/>
              </a:rPr>
            </a:br>
            <a:r>
              <a:rPr lang="en-US" altLang="en-US" dirty="0">
                <a:latin typeface="Gabriola" panose="04040605051002020D02" pitchFamily="82" charset="0"/>
              </a:rPr>
              <a:t>It sums up its teachings in three sentences.</a:t>
            </a:r>
            <a:endParaRPr lang="en-US" altLang="en-US" dirty="0"/>
          </a:p>
        </p:txBody>
      </p:sp>
      <p:sp>
        <p:nvSpPr>
          <p:cNvPr id="2" name="TextBox 1">
            <a:extLst>
              <a:ext uri="{FF2B5EF4-FFF2-40B4-BE49-F238E27FC236}">
                <a16:creationId xmlns:a16="http://schemas.microsoft.com/office/drawing/2014/main" id="{72BE0B77-AF7E-40BD-B808-D41BFFB32B17}"/>
              </a:ext>
            </a:extLst>
          </p:cNvPr>
          <p:cNvSpPr txBox="1"/>
          <p:nvPr/>
        </p:nvSpPr>
        <p:spPr>
          <a:xfrm flipH="1">
            <a:off x="800099" y="3429000"/>
            <a:ext cx="7315201" cy="1938992"/>
          </a:xfrm>
          <a:prstGeom prst="rect">
            <a:avLst/>
          </a:prstGeom>
          <a:noFill/>
        </p:spPr>
        <p:txBody>
          <a:bodyPr wrap="square" rtlCol="0">
            <a:spAutoFit/>
          </a:bodyPr>
          <a:lstStyle/>
          <a:p>
            <a:pPr algn="ctr"/>
            <a:r>
              <a:rPr lang="en-US" altLang="en-US" sz="4000" b="1" dirty="0">
                <a:solidFill>
                  <a:srgbClr val="002060"/>
                </a:solidFill>
                <a:latin typeface="Gabriola" panose="04040605051002020D02" pitchFamily="82" charset="0"/>
              </a:rPr>
              <a:t>Nothing real can be threatened.</a:t>
            </a:r>
            <a:br>
              <a:rPr lang="en-US" altLang="en-US" sz="4000" b="1" dirty="0">
                <a:solidFill>
                  <a:srgbClr val="002060"/>
                </a:solidFill>
                <a:latin typeface="Gabriola" panose="04040605051002020D02" pitchFamily="82" charset="0"/>
              </a:rPr>
            </a:br>
            <a:r>
              <a:rPr lang="en-US" altLang="en-US" sz="4000" b="1" dirty="0">
                <a:solidFill>
                  <a:srgbClr val="002060"/>
                </a:solidFill>
                <a:latin typeface="Gabriola" panose="04040605051002020D02" pitchFamily="82" charset="0"/>
              </a:rPr>
              <a:t>Nothing unreal exists.</a:t>
            </a:r>
            <a:br>
              <a:rPr lang="en-US" altLang="en-US" sz="4000" b="1" dirty="0">
                <a:solidFill>
                  <a:srgbClr val="002060"/>
                </a:solidFill>
                <a:latin typeface="Gabriola" panose="04040605051002020D02" pitchFamily="82" charset="0"/>
              </a:rPr>
            </a:br>
            <a:r>
              <a:rPr lang="en-US" altLang="en-US" sz="4000" dirty="0">
                <a:solidFill>
                  <a:srgbClr val="002060"/>
                </a:solidFill>
                <a:latin typeface="Gabriola" panose="04040605051002020D02" pitchFamily="82" charset="0"/>
              </a:rPr>
              <a:t>Herein lies the peace of God.</a:t>
            </a:r>
          </a:p>
        </p:txBody>
      </p:sp>
    </p:spTree>
    <p:extLst>
      <p:ext uri="{BB962C8B-B14F-4D97-AF65-F5344CB8AC3E}">
        <p14:creationId xmlns:p14="http://schemas.microsoft.com/office/powerpoint/2010/main" val="4140718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F16201C-7593-4D56-AD26-67A77E13EF4D}"/>
              </a:ext>
            </a:extLst>
          </p:cNvPr>
          <p:cNvSpPr>
            <a:spLocks noGrp="1" noChangeArrowheads="1"/>
          </p:cNvSpPr>
          <p:nvPr>
            <p:ph type="title"/>
          </p:nvPr>
        </p:nvSpPr>
        <p:spPr>
          <a:xfrm>
            <a:off x="685799" y="1600200"/>
            <a:ext cx="7543800" cy="1143000"/>
          </a:xfrm>
        </p:spPr>
        <p:txBody>
          <a:bodyPr/>
          <a:lstStyle/>
          <a:p>
            <a:r>
              <a:rPr lang="en-US" altLang="en-US" dirty="0">
                <a:latin typeface="Gabriola" panose="04040605051002020D02" pitchFamily="82" charset="0"/>
              </a:rPr>
              <a:t>The Bhagavad-Gita, estimated to be 5,000 years old, mirrors the Course’s Introduction.</a:t>
            </a:r>
            <a:endParaRPr lang="en-US" altLang="en-US" dirty="0"/>
          </a:p>
        </p:txBody>
      </p:sp>
      <p:sp>
        <p:nvSpPr>
          <p:cNvPr id="2" name="TextBox 1">
            <a:extLst>
              <a:ext uri="{FF2B5EF4-FFF2-40B4-BE49-F238E27FC236}">
                <a16:creationId xmlns:a16="http://schemas.microsoft.com/office/drawing/2014/main" id="{72BE0B77-AF7E-40BD-B808-D41BFFB32B17}"/>
              </a:ext>
            </a:extLst>
          </p:cNvPr>
          <p:cNvSpPr txBox="1"/>
          <p:nvPr/>
        </p:nvSpPr>
        <p:spPr>
          <a:xfrm flipH="1">
            <a:off x="800098" y="3429000"/>
            <a:ext cx="7543798" cy="2554545"/>
          </a:xfrm>
          <a:prstGeom prst="rect">
            <a:avLst/>
          </a:prstGeom>
          <a:noFill/>
        </p:spPr>
        <p:txBody>
          <a:bodyPr wrap="square" rtlCol="0">
            <a:spAutoFit/>
          </a:bodyPr>
          <a:lstStyle/>
          <a:p>
            <a:pPr algn="ctr"/>
            <a:r>
              <a:rPr lang="en-US" altLang="en-US" sz="4000" b="1" dirty="0">
                <a:solidFill>
                  <a:srgbClr val="002060"/>
                </a:solidFill>
                <a:latin typeface="Gabriola" panose="04040605051002020D02" pitchFamily="82" charset="0"/>
              </a:rPr>
              <a:t>The unreal has no being;</a:t>
            </a:r>
          </a:p>
          <a:p>
            <a:pPr algn="ctr"/>
            <a:r>
              <a:rPr lang="en-US" altLang="en-US" sz="4000" b="1" dirty="0">
                <a:solidFill>
                  <a:srgbClr val="002060"/>
                </a:solidFill>
                <a:latin typeface="Gabriola" panose="04040605051002020D02" pitchFamily="82" charset="0"/>
              </a:rPr>
              <a:t>the real never ceases to be.</a:t>
            </a:r>
            <a:br>
              <a:rPr lang="en-US" altLang="en-US" sz="4000" b="1" dirty="0">
                <a:solidFill>
                  <a:srgbClr val="002060"/>
                </a:solidFill>
                <a:latin typeface="Gabriola" panose="04040605051002020D02" pitchFamily="82" charset="0"/>
              </a:rPr>
            </a:br>
            <a:r>
              <a:rPr lang="en-US" altLang="en-US" sz="4000" dirty="0">
                <a:solidFill>
                  <a:srgbClr val="002060"/>
                </a:solidFill>
                <a:latin typeface="Gabriola" panose="04040605051002020D02" pitchFamily="82" charset="0"/>
              </a:rPr>
              <a:t>The final truth about them both has thus been perceived by the seers of ultimate Reality. 2:16</a:t>
            </a:r>
          </a:p>
        </p:txBody>
      </p:sp>
    </p:spTree>
    <p:extLst>
      <p:ext uri="{BB962C8B-B14F-4D97-AF65-F5344CB8AC3E}">
        <p14:creationId xmlns:p14="http://schemas.microsoft.com/office/powerpoint/2010/main" val="3463215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685800" y="-228600"/>
            <a:ext cx="7772400" cy="4648200"/>
          </a:xfrm>
        </p:spPr>
        <p:txBody>
          <a:bodyPr/>
          <a:lstStyle/>
          <a:p>
            <a:r>
              <a:rPr lang="en-US" altLang="en-US" dirty="0">
                <a:latin typeface="Gabriola" panose="04040605051002020D02" pitchFamily="82" charset="0"/>
              </a:rPr>
              <a:t>God, the Creator, the First Cause,</a:t>
            </a:r>
            <a:br>
              <a:rPr lang="en-US" altLang="en-US" dirty="0">
                <a:latin typeface="Gabriola" panose="04040605051002020D02" pitchFamily="82" charset="0"/>
              </a:rPr>
            </a:br>
            <a:r>
              <a:rPr lang="en-US" altLang="en-US" dirty="0">
                <a:latin typeface="Gabriola" panose="04040605051002020D02" pitchFamily="82" charset="0"/>
              </a:rPr>
              <a:t>expresses the joy of </a:t>
            </a:r>
            <a:br>
              <a:rPr lang="en-US" altLang="en-US" dirty="0">
                <a:latin typeface="Gabriola" panose="04040605051002020D02" pitchFamily="82" charset="0"/>
              </a:rPr>
            </a:br>
            <a:r>
              <a:rPr lang="en-US" altLang="en-US" dirty="0">
                <a:latin typeface="Gabriola" panose="04040605051002020D02" pitchFamily="82" charset="0"/>
              </a:rPr>
              <a:t>formless Being</a:t>
            </a:r>
            <a:br>
              <a:rPr lang="en-US" altLang="en-US" dirty="0">
                <a:latin typeface="Gabriola" panose="04040605051002020D02" pitchFamily="82" charset="0"/>
              </a:rPr>
            </a:br>
            <a:r>
              <a:rPr lang="en-US" altLang="en-US" dirty="0">
                <a:latin typeface="Gabriola" panose="04040605051002020D02" pitchFamily="82" charset="0"/>
              </a:rPr>
              <a:t>by expanding infinitely into infinity</a:t>
            </a:r>
            <a:br>
              <a:rPr lang="en-US" altLang="en-US" dirty="0">
                <a:latin typeface="Gabriola" panose="04040605051002020D02" pitchFamily="82" charset="0"/>
              </a:rPr>
            </a:br>
            <a:r>
              <a:rPr lang="en-US" altLang="en-US" dirty="0">
                <a:latin typeface="Gabriola" panose="04040605051002020D02" pitchFamily="82" charset="0"/>
              </a:rPr>
              <a:t>creating Gods, which is what you are.</a:t>
            </a:r>
            <a:endParaRPr lang="en-US" dirty="0"/>
          </a:p>
        </p:txBody>
      </p:sp>
      <p:sp>
        <p:nvSpPr>
          <p:cNvPr id="3" name="TextBox 2">
            <a:extLst>
              <a:ext uri="{FF2B5EF4-FFF2-40B4-BE49-F238E27FC236}">
                <a16:creationId xmlns:a16="http://schemas.microsoft.com/office/drawing/2014/main" id="{8E76F610-1748-489D-BB1A-D3AEA548FB0F}"/>
              </a:ext>
            </a:extLst>
          </p:cNvPr>
          <p:cNvSpPr txBox="1"/>
          <p:nvPr/>
        </p:nvSpPr>
        <p:spPr>
          <a:xfrm>
            <a:off x="914400" y="4470400"/>
            <a:ext cx="7315200" cy="1446550"/>
          </a:xfrm>
          <a:prstGeom prst="rect">
            <a:avLst/>
          </a:prstGeom>
          <a:noFill/>
        </p:spPr>
        <p:txBody>
          <a:bodyPr wrap="square" rtlCol="0">
            <a:spAutoFit/>
          </a:bodyPr>
          <a:lstStyle/>
          <a:p>
            <a:r>
              <a:rPr lang="en-US" altLang="en-US" sz="4400" dirty="0">
                <a:solidFill>
                  <a:srgbClr val="002060"/>
                </a:solidFill>
                <a:latin typeface="Gabriola" panose="04040605051002020D02" pitchFamily="82" charset="0"/>
              </a:rPr>
              <a:t>Is it not written in your law, I said, Ye are Gods?  - Jesus ( John 10:34)</a:t>
            </a:r>
            <a:endParaRPr lang="en-US" sz="4400" dirty="0">
              <a:solidFill>
                <a:srgbClr val="002060"/>
              </a:solidFill>
            </a:endParaRPr>
          </a:p>
        </p:txBody>
      </p:sp>
    </p:spTree>
    <p:extLst>
      <p:ext uri="{BB962C8B-B14F-4D97-AF65-F5344CB8AC3E}">
        <p14:creationId xmlns:p14="http://schemas.microsoft.com/office/powerpoint/2010/main" val="4017951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ppt_x</p:attrName>
                                        </p:attrNameLst>
                                      </p:cBhvr>
                                      <p:tavLst>
                                        <p:tav tm="0">
                                          <p:val>
                                            <p:strVal val="#ppt_x"/>
                                          </p:val>
                                        </p:tav>
                                        <p:tav tm="100000">
                                          <p:val>
                                            <p:strVal val="#ppt_x"/>
                                          </p:val>
                                        </p:tav>
                                      </p:tavLst>
                                    </p:anim>
                                    <p:anim calcmode="lin" valueType="num">
                                      <p:cBhvr>
                                        <p:cTn id="14"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altLang="en-US" dirty="0">
                <a:latin typeface="Gabriola" panose="04040605051002020D02" pitchFamily="82" charset="0"/>
              </a:rPr>
              <a:t>Then the question arises:</a:t>
            </a:r>
            <a:br>
              <a:rPr lang="en-US" altLang="en-US" dirty="0">
                <a:latin typeface="Gabriola" panose="04040605051002020D02" pitchFamily="82" charset="0"/>
              </a:rPr>
            </a:br>
            <a:br>
              <a:rPr lang="en-US" altLang="en-US" dirty="0">
                <a:latin typeface="Gabriola" panose="04040605051002020D02" pitchFamily="82" charset="0"/>
              </a:rPr>
            </a:br>
            <a:r>
              <a:rPr lang="en-US" altLang="en-US" dirty="0">
                <a:latin typeface="Gabriola" panose="04040605051002020D02" pitchFamily="82" charset="0"/>
              </a:rPr>
              <a:t>Why do I, a God,</a:t>
            </a:r>
            <a:br>
              <a:rPr lang="en-US" altLang="en-US" dirty="0">
                <a:latin typeface="Gabriola" panose="04040605051002020D02" pitchFamily="82" charset="0"/>
              </a:rPr>
            </a:br>
            <a:r>
              <a:rPr lang="en-US" altLang="en-US" dirty="0">
                <a:latin typeface="Gabriola" panose="04040605051002020D02" pitchFamily="82" charset="0"/>
              </a:rPr>
              <a:t>created out of infinite Love,</a:t>
            </a:r>
            <a:br>
              <a:rPr lang="en-US" altLang="en-US" dirty="0">
                <a:latin typeface="Gabriola" panose="04040605051002020D02" pitchFamily="82" charset="0"/>
              </a:rPr>
            </a:br>
            <a:r>
              <a:rPr lang="en-US" altLang="en-US" dirty="0">
                <a:latin typeface="Gabriola" panose="04040605051002020D02" pitchFamily="82" charset="0"/>
              </a:rPr>
              <a:t>suffer pain, guilt </a:t>
            </a:r>
            <a:br>
              <a:rPr lang="en-US" altLang="en-US" dirty="0">
                <a:latin typeface="Gabriola" panose="04040605051002020D02" pitchFamily="82" charset="0"/>
              </a:rPr>
            </a:br>
            <a:r>
              <a:rPr lang="en-US" altLang="en-US" dirty="0">
                <a:latin typeface="Gabriola" panose="04040605051002020D02" pitchFamily="82" charset="0"/>
              </a:rPr>
              <a:t>and the belief in sin?</a:t>
            </a:r>
            <a:endParaRPr lang="en-US" dirty="0"/>
          </a:p>
        </p:txBody>
      </p:sp>
    </p:spTree>
    <p:extLst>
      <p:ext uri="{BB962C8B-B14F-4D97-AF65-F5344CB8AC3E}">
        <p14:creationId xmlns:p14="http://schemas.microsoft.com/office/powerpoint/2010/main" val="2486778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F16201C-7593-4D56-AD26-67A77E13EF4D}"/>
              </a:ext>
            </a:extLst>
          </p:cNvPr>
          <p:cNvSpPr>
            <a:spLocks noGrp="1" noChangeArrowheads="1"/>
          </p:cNvSpPr>
          <p:nvPr>
            <p:ph type="title"/>
          </p:nvPr>
        </p:nvSpPr>
        <p:spPr>
          <a:xfrm>
            <a:off x="685799" y="1600200"/>
            <a:ext cx="7543800" cy="1143000"/>
          </a:xfrm>
        </p:spPr>
        <p:txBody>
          <a:bodyPr/>
          <a:lstStyle/>
          <a:p>
            <a:r>
              <a:rPr lang="en-US" altLang="en-US" dirty="0">
                <a:latin typeface="Gabriola" panose="04040605051002020D02" pitchFamily="82" charset="0"/>
              </a:rPr>
              <a:t>The answer may surprise you.</a:t>
            </a:r>
            <a:endParaRPr lang="en-US" altLang="en-US" dirty="0"/>
          </a:p>
        </p:txBody>
      </p:sp>
      <p:sp>
        <p:nvSpPr>
          <p:cNvPr id="2" name="TextBox 1">
            <a:extLst>
              <a:ext uri="{FF2B5EF4-FFF2-40B4-BE49-F238E27FC236}">
                <a16:creationId xmlns:a16="http://schemas.microsoft.com/office/drawing/2014/main" id="{72BE0B77-AF7E-40BD-B808-D41BFFB32B17}"/>
              </a:ext>
            </a:extLst>
          </p:cNvPr>
          <p:cNvSpPr txBox="1"/>
          <p:nvPr/>
        </p:nvSpPr>
        <p:spPr>
          <a:xfrm flipH="1">
            <a:off x="800099" y="3429000"/>
            <a:ext cx="7315201" cy="1323439"/>
          </a:xfrm>
          <a:prstGeom prst="rect">
            <a:avLst/>
          </a:prstGeom>
          <a:noFill/>
        </p:spPr>
        <p:txBody>
          <a:bodyPr wrap="square" rtlCol="0">
            <a:spAutoFit/>
          </a:bodyPr>
          <a:lstStyle/>
          <a:p>
            <a:pPr algn="ctr"/>
            <a:r>
              <a:rPr lang="en-US" altLang="en-US" sz="4000" b="1" dirty="0">
                <a:solidFill>
                  <a:srgbClr val="002060"/>
                </a:solidFill>
                <a:latin typeface="Gabriola" panose="04040605051002020D02" pitchFamily="82" charset="0"/>
              </a:rPr>
              <a:t>Because </a:t>
            </a:r>
            <a:r>
              <a:rPr lang="en-US" altLang="en-US" sz="4000" b="1">
                <a:solidFill>
                  <a:srgbClr val="002060"/>
                </a:solidFill>
                <a:latin typeface="Gabriola" panose="04040605051002020D02" pitchFamily="82" charset="0"/>
              </a:rPr>
              <a:t>you choose </a:t>
            </a:r>
            <a:r>
              <a:rPr lang="en-US" altLang="en-US" sz="4000" b="1" dirty="0">
                <a:solidFill>
                  <a:srgbClr val="002060"/>
                </a:solidFill>
                <a:latin typeface="Gabriola" panose="04040605051002020D02" pitchFamily="82" charset="0"/>
              </a:rPr>
              <a:t>to.</a:t>
            </a:r>
            <a:br>
              <a:rPr lang="en-US" altLang="en-US" sz="4000" b="1" dirty="0">
                <a:solidFill>
                  <a:srgbClr val="002060"/>
                </a:solidFill>
                <a:latin typeface="Gabriola" panose="04040605051002020D02" pitchFamily="82" charset="0"/>
              </a:rPr>
            </a:br>
            <a:endParaRPr lang="en-US" altLang="en-US" sz="4000" dirty="0">
              <a:solidFill>
                <a:srgbClr val="002060"/>
              </a:solidFill>
              <a:latin typeface="Gabriola" panose="04040605051002020D02" pitchFamily="82" charset="0"/>
            </a:endParaRPr>
          </a:p>
        </p:txBody>
      </p:sp>
    </p:spTree>
    <p:extLst>
      <p:ext uri="{BB962C8B-B14F-4D97-AF65-F5344CB8AC3E}">
        <p14:creationId xmlns:p14="http://schemas.microsoft.com/office/powerpoint/2010/main" val="197444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altLang="en-US" dirty="0">
                <a:latin typeface="Gabriola" panose="04040605051002020D02" pitchFamily="82" charset="0"/>
              </a:rPr>
              <a:t>This world,</a:t>
            </a:r>
            <a:br>
              <a:rPr lang="en-US" altLang="en-US" dirty="0">
                <a:latin typeface="Gabriola" panose="04040605051002020D02" pitchFamily="82" charset="0"/>
              </a:rPr>
            </a:br>
            <a:r>
              <a:rPr lang="en-US" altLang="en-US" dirty="0">
                <a:latin typeface="Gabriola" panose="04040605051002020D02" pitchFamily="82" charset="0"/>
              </a:rPr>
              <a:t>with all its horrors and pleasures, </a:t>
            </a:r>
            <a:br>
              <a:rPr lang="en-US" altLang="en-US" dirty="0">
                <a:latin typeface="Gabriola" panose="04040605051002020D02" pitchFamily="82" charset="0"/>
              </a:rPr>
            </a:br>
            <a:r>
              <a:rPr lang="en-US" altLang="en-US" dirty="0">
                <a:latin typeface="Gabriola" panose="04040605051002020D02" pitchFamily="82" charset="0"/>
              </a:rPr>
              <a:t>and the body you “live in” to experience it, are just the impossible, </a:t>
            </a:r>
            <a:br>
              <a:rPr lang="en-US" altLang="en-US" dirty="0">
                <a:latin typeface="Gabriola" panose="04040605051002020D02" pitchFamily="82" charset="0"/>
              </a:rPr>
            </a:br>
            <a:r>
              <a:rPr lang="en-US" altLang="en-US" dirty="0">
                <a:latin typeface="Gabriola" panose="04040605051002020D02" pitchFamily="82" charset="0"/>
              </a:rPr>
              <a:t>imagined real.</a:t>
            </a:r>
            <a:endParaRPr lang="en-US" dirty="0"/>
          </a:p>
        </p:txBody>
      </p:sp>
      <p:sp>
        <p:nvSpPr>
          <p:cNvPr id="4" name="TextBox 3">
            <a:extLst>
              <a:ext uri="{FF2B5EF4-FFF2-40B4-BE49-F238E27FC236}">
                <a16:creationId xmlns:a16="http://schemas.microsoft.com/office/drawing/2014/main" id="{BA0BBDB7-7750-49C7-BC9F-163324B00BA3}"/>
              </a:ext>
            </a:extLst>
          </p:cNvPr>
          <p:cNvSpPr txBox="1"/>
          <p:nvPr/>
        </p:nvSpPr>
        <p:spPr>
          <a:xfrm flipH="1">
            <a:off x="914399" y="4861461"/>
            <a:ext cx="7315199" cy="1323439"/>
          </a:xfrm>
          <a:prstGeom prst="rect">
            <a:avLst/>
          </a:prstGeom>
          <a:noFill/>
        </p:spPr>
        <p:txBody>
          <a:bodyPr wrap="square" rtlCol="0">
            <a:spAutoFit/>
          </a:bodyPr>
          <a:lstStyle/>
          <a:p>
            <a:pPr algn="ctr"/>
            <a:r>
              <a:rPr lang="en-US" altLang="en-US" sz="4000" b="1" dirty="0">
                <a:solidFill>
                  <a:srgbClr val="002060"/>
                </a:solidFill>
                <a:latin typeface="Gabriola" panose="04040605051002020D02" pitchFamily="82" charset="0"/>
              </a:rPr>
              <a:t>By you.</a:t>
            </a:r>
            <a:br>
              <a:rPr lang="en-US" altLang="en-US" sz="4000" b="1" dirty="0">
                <a:solidFill>
                  <a:srgbClr val="002060"/>
                </a:solidFill>
                <a:latin typeface="Gabriola" panose="04040605051002020D02" pitchFamily="82" charset="0"/>
              </a:rPr>
            </a:br>
            <a:endParaRPr lang="en-US" altLang="en-US" sz="4000" dirty="0">
              <a:solidFill>
                <a:srgbClr val="002060"/>
              </a:solidFill>
              <a:latin typeface="Gabriola" panose="04040605051002020D02" pitchFamily="82" charset="0"/>
            </a:endParaRPr>
          </a:p>
        </p:txBody>
      </p:sp>
    </p:spTree>
    <p:extLst>
      <p:ext uri="{BB962C8B-B14F-4D97-AF65-F5344CB8AC3E}">
        <p14:creationId xmlns:p14="http://schemas.microsoft.com/office/powerpoint/2010/main" val="253705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dirty="0">
                <a:latin typeface="Gabriola" panose="04040605051002020D02" pitchFamily="82" charset="0"/>
              </a:rPr>
              <a:t>All the world's a stage,</a:t>
            </a:r>
            <a:br>
              <a:rPr lang="en-US" dirty="0">
                <a:latin typeface="Gabriola" panose="04040605051002020D02" pitchFamily="82" charset="0"/>
              </a:rPr>
            </a:br>
            <a:r>
              <a:rPr lang="en-US" dirty="0">
                <a:latin typeface="Gabriola" panose="04040605051002020D02" pitchFamily="82" charset="0"/>
              </a:rPr>
              <a:t>And all the men and women merely players;</a:t>
            </a:r>
            <a:br>
              <a:rPr lang="en-US" dirty="0">
                <a:latin typeface="Gabriola" panose="04040605051002020D02" pitchFamily="82" charset="0"/>
              </a:rPr>
            </a:br>
            <a:r>
              <a:rPr lang="en-US" dirty="0">
                <a:latin typeface="Gabriola" panose="04040605051002020D02" pitchFamily="82" charset="0"/>
              </a:rPr>
              <a:t>They have their exits and their entrances,</a:t>
            </a:r>
            <a:br>
              <a:rPr lang="en-US" dirty="0">
                <a:latin typeface="Gabriola" panose="04040605051002020D02" pitchFamily="82" charset="0"/>
              </a:rPr>
            </a:br>
            <a:r>
              <a:rPr lang="en-US" dirty="0">
                <a:latin typeface="Gabriola" panose="04040605051002020D02" pitchFamily="82" charset="0"/>
              </a:rPr>
              <a:t>And one man in his time plays many parts,</a:t>
            </a:r>
            <a:br>
              <a:rPr lang="en-US" dirty="0">
                <a:latin typeface="Gabriola" panose="04040605051002020D02" pitchFamily="82" charset="0"/>
              </a:rPr>
            </a:br>
            <a:r>
              <a:rPr lang="en-US" dirty="0">
                <a:latin typeface="Gabriola" panose="04040605051002020D02" pitchFamily="82" charset="0"/>
              </a:rPr>
              <a:t>- William Shakespeare, “As you like it”.</a:t>
            </a:r>
          </a:p>
        </p:txBody>
      </p:sp>
    </p:spTree>
    <p:extLst>
      <p:ext uri="{BB962C8B-B14F-4D97-AF65-F5344CB8AC3E}">
        <p14:creationId xmlns:p14="http://schemas.microsoft.com/office/powerpoint/2010/main" val="1128554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dirty="0">
                <a:latin typeface="Gabriola" panose="04040605051002020D02" pitchFamily="82" charset="0"/>
              </a:rPr>
              <a:t>“As you like it” is the perfect title for the play and the perfect segue for the Course’s description of our part in the dream that</a:t>
            </a:r>
            <a:br>
              <a:rPr lang="en-US" dirty="0">
                <a:latin typeface="Gabriola" panose="04040605051002020D02" pitchFamily="82" charset="0"/>
              </a:rPr>
            </a:br>
            <a:r>
              <a:rPr lang="en-US" dirty="0">
                <a:latin typeface="Gabriola" panose="04040605051002020D02" pitchFamily="82" charset="0"/>
              </a:rPr>
              <a:t>we experience as the world.</a:t>
            </a:r>
          </a:p>
        </p:txBody>
      </p:sp>
    </p:spTree>
    <p:extLst>
      <p:ext uri="{BB962C8B-B14F-4D97-AF65-F5344CB8AC3E}">
        <p14:creationId xmlns:p14="http://schemas.microsoft.com/office/powerpoint/2010/main" val="2696240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pPr algn="l"/>
            <a:r>
              <a:rPr lang="en-US" sz="2800" baseline="30000" dirty="0">
                <a:latin typeface="Gabriola" panose="04040605051002020D02" pitchFamily="82" charset="0"/>
              </a:rPr>
              <a:t>81</a:t>
            </a:r>
            <a:r>
              <a:rPr lang="en-US" sz="2800" dirty="0">
                <a:latin typeface="Gabriola" panose="04040605051002020D02" pitchFamily="82" charset="0"/>
              </a:rPr>
              <a:t> How willing are you to escape effects of all the dreams the world has ever had? Is it your wish to let no dream appear to be the cause of what it is you do? Then let us merely look upon the dream's beginning, for the part you see is but the second part, whose cause lies in the first. No one asleep and dreaming in the world remembers his attack upon himself. No one believes there really was a time when he knew nothing of a body and could never have conceived this world as real. He would have seen at once that these ideas are one illusion, too ridiculous for anything but to be laughed away. How serious they now appear to be! And no one can remember when they would have met with laughter and with disbelief.</a:t>
            </a:r>
          </a:p>
        </p:txBody>
      </p:sp>
    </p:spTree>
    <p:extLst>
      <p:ext uri="{BB962C8B-B14F-4D97-AF65-F5344CB8AC3E}">
        <p14:creationId xmlns:p14="http://schemas.microsoft.com/office/powerpoint/2010/main" val="2280465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pPr algn="l"/>
            <a:r>
              <a:rPr lang="en-US" sz="2800" baseline="30000" dirty="0">
                <a:latin typeface="Gabriola" panose="04040605051002020D02" pitchFamily="82" charset="0"/>
              </a:rPr>
              <a:t>82</a:t>
            </a:r>
            <a:r>
              <a:rPr lang="en-US" sz="2800" dirty="0">
                <a:latin typeface="Gabriola" panose="04040605051002020D02" pitchFamily="82" charset="0"/>
              </a:rPr>
              <a:t> We </a:t>
            </a:r>
            <a:r>
              <a:rPr lang="en-US" sz="2800" i="1" dirty="0">
                <a:latin typeface="Gabriola" panose="04040605051002020D02" pitchFamily="82" charset="0"/>
              </a:rPr>
              <a:t>can</a:t>
            </a:r>
            <a:r>
              <a:rPr lang="en-US" sz="2800" dirty="0">
                <a:latin typeface="Gabriola" panose="04040605051002020D02" pitchFamily="82" charset="0"/>
              </a:rPr>
              <a:t> remember this if we but look directly at their cause. And we will see the grounds for laughter, not a cause for fear. Let us return the dream he gave away unto the dreamer who perceives the dream as separate from himself and done to him. Into eternity, where all is one, there crept a tiny mad idea at which the Son of God remembered not to laugh. In his forgetting did the thought become a serious idea and possible of both accomplishment and real effects. Together, we can laugh them both away and understand that time cannot intrude upon eternity. It </a:t>
            </a:r>
            <a:r>
              <a:rPr lang="en-US" sz="2800" i="1" dirty="0">
                <a:latin typeface="Gabriola" panose="04040605051002020D02" pitchFamily="82" charset="0"/>
              </a:rPr>
              <a:t>is</a:t>
            </a:r>
            <a:r>
              <a:rPr lang="en-US" sz="2800" dirty="0">
                <a:latin typeface="Gabriola" panose="04040605051002020D02" pitchFamily="82" charset="0"/>
              </a:rPr>
              <a:t> a joke to think that time can come to circumvent eternity, which </a:t>
            </a:r>
            <a:r>
              <a:rPr lang="en-US" sz="2800" i="1" dirty="0">
                <a:latin typeface="Gabriola" panose="04040605051002020D02" pitchFamily="82" charset="0"/>
              </a:rPr>
              <a:t>means</a:t>
            </a:r>
            <a:r>
              <a:rPr lang="en-US" sz="2800" dirty="0">
                <a:latin typeface="Gabriola" panose="04040605051002020D02" pitchFamily="82" charset="0"/>
              </a:rPr>
              <a:t> there is no time.</a:t>
            </a:r>
          </a:p>
        </p:txBody>
      </p:sp>
    </p:spTree>
    <p:extLst>
      <p:ext uri="{BB962C8B-B14F-4D97-AF65-F5344CB8AC3E}">
        <p14:creationId xmlns:p14="http://schemas.microsoft.com/office/powerpoint/2010/main" val="1577348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B24A-7EA6-4690-AFF3-808F8795095D}"/>
              </a:ext>
            </a:extLst>
          </p:cNvPr>
          <p:cNvSpPr>
            <a:spLocks noGrp="1"/>
          </p:cNvSpPr>
          <p:nvPr>
            <p:ph type="ctrTitle"/>
          </p:nvPr>
        </p:nvSpPr>
        <p:spPr>
          <a:xfrm>
            <a:off x="685800" y="-228601"/>
            <a:ext cx="7835348" cy="1828801"/>
          </a:xfrm>
        </p:spPr>
        <p:txBody>
          <a:bodyPr/>
          <a:lstStyle/>
          <a:p>
            <a:r>
              <a:rPr lang="en-US" altLang="en-US" sz="6600" dirty="0">
                <a:latin typeface="Copperplate Gothic Bold" panose="020E0705020206020404" pitchFamily="34" charset="0"/>
              </a:rPr>
              <a:t>Or</a:t>
            </a:r>
            <a:endParaRPr lang="en-US" sz="6600" dirty="0"/>
          </a:p>
        </p:txBody>
      </p:sp>
      <p:sp>
        <p:nvSpPr>
          <p:cNvPr id="3" name="Subtitle 2">
            <a:extLst>
              <a:ext uri="{FF2B5EF4-FFF2-40B4-BE49-F238E27FC236}">
                <a16:creationId xmlns:a16="http://schemas.microsoft.com/office/drawing/2014/main" id="{1370D5D5-2542-43D9-93F2-063B71D972A8}"/>
              </a:ext>
            </a:extLst>
          </p:cNvPr>
          <p:cNvSpPr>
            <a:spLocks noGrp="1"/>
          </p:cNvSpPr>
          <p:nvPr>
            <p:ph type="subTitle" idx="1"/>
          </p:nvPr>
        </p:nvSpPr>
        <p:spPr>
          <a:xfrm>
            <a:off x="685800" y="1600200"/>
            <a:ext cx="7772400" cy="1828800"/>
          </a:xfrm>
        </p:spPr>
        <p:txBody>
          <a:bodyPr/>
          <a:lstStyle/>
          <a:p>
            <a:r>
              <a:rPr lang="en-US" altLang="en-US" sz="7200" dirty="0">
                <a:solidFill>
                  <a:srgbClr val="FF0000"/>
                </a:solidFill>
                <a:latin typeface="Copperplate Gothic Bold" panose="020E0705020206020404" pitchFamily="34" charset="0"/>
              </a:rPr>
              <a:t>Why am I here?</a:t>
            </a:r>
            <a:endParaRPr lang="en-US" sz="7200" dirty="0"/>
          </a:p>
        </p:txBody>
      </p:sp>
      <p:pic>
        <p:nvPicPr>
          <p:cNvPr id="5" name="Picture 5" descr="JMBombus1552wb">
            <a:extLst>
              <a:ext uri="{FF2B5EF4-FFF2-40B4-BE49-F238E27FC236}">
                <a16:creationId xmlns:a16="http://schemas.microsoft.com/office/drawing/2014/main" id="{9D6DA0CF-0580-404D-AEA8-A6E9620E1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274" y="3120887"/>
            <a:ext cx="3657600" cy="330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044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1" presetClass="entr" presetSubtype="4"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1104900"/>
            <a:ext cx="7772400" cy="4648200"/>
          </a:xfrm>
        </p:spPr>
        <p:txBody>
          <a:bodyPr/>
          <a:lstStyle/>
          <a:p>
            <a:r>
              <a:rPr lang="en-US" dirty="0">
                <a:latin typeface="Gabriola" panose="04040605051002020D02" pitchFamily="82" charset="0"/>
              </a:rPr>
              <a:t>What then of guilt and sin?</a:t>
            </a:r>
            <a:br>
              <a:rPr lang="en-US" dirty="0">
                <a:latin typeface="Gabriola" panose="04040605051002020D02" pitchFamily="82" charset="0"/>
              </a:rPr>
            </a:br>
            <a:r>
              <a:rPr lang="en-US" dirty="0">
                <a:latin typeface="Gabriola" panose="04040605051002020D02" pitchFamily="82" charset="0"/>
              </a:rPr>
              <a:t>The Course teaches that the two don’t exist and are a construct of the ego,</a:t>
            </a:r>
            <a:br>
              <a:rPr lang="en-US" dirty="0">
                <a:latin typeface="Gabriola" panose="04040605051002020D02" pitchFamily="82" charset="0"/>
              </a:rPr>
            </a:br>
            <a:r>
              <a:rPr lang="en-US" dirty="0">
                <a:latin typeface="Gabriola" panose="04040605051002020D02" pitchFamily="82" charset="0"/>
              </a:rPr>
              <a:t>the part of our mind that believes there is another beside our self and which believes we are weak, vulnerable and fearful; subject to time and space; and, finally, to death.</a:t>
            </a:r>
          </a:p>
        </p:txBody>
      </p:sp>
    </p:spTree>
    <p:extLst>
      <p:ext uri="{BB962C8B-B14F-4D97-AF65-F5344CB8AC3E}">
        <p14:creationId xmlns:p14="http://schemas.microsoft.com/office/powerpoint/2010/main" val="555048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dirty="0">
                <a:latin typeface="Gabriola" panose="04040605051002020D02" pitchFamily="82" charset="0"/>
              </a:rPr>
              <a:t>The Course consists of a theoretical Text and a Workbook of daily lessons (to be completed in no less than a year) to train the mind to awaken to its full Self and the happy realization we are powerful and  invulnerable and that our essence is freedom, love, peace and joy and that these four attributes are synonymous.</a:t>
            </a:r>
          </a:p>
        </p:txBody>
      </p:sp>
    </p:spTree>
    <p:extLst>
      <p:ext uri="{BB962C8B-B14F-4D97-AF65-F5344CB8AC3E}">
        <p14:creationId xmlns:p14="http://schemas.microsoft.com/office/powerpoint/2010/main" val="3566615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F99D09-BC82-4D6B-94D5-46364124E83D}"/>
              </a:ext>
            </a:extLst>
          </p:cNvPr>
          <p:cNvPicPr>
            <a:picLocks noChangeAspect="1"/>
          </p:cNvPicPr>
          <p:nvPr/>
        </p:nvPicPr>
        <p:blipFill>
          <a:blip r:embed="rId2"/>
          <a:stretch>
            <a:fillRect/>
          </a:stretch>
        </p:blipFill>
        <p:spPr>
          <a:xfrm>
            <a:off x="1828800" y="673551"/>
            <a:ext cx="5486400" cy="5510898"/>
          </a:xfrm>
          <a:prstGeom prst="rect">
            <a:avLst/>
          </a:prstGeom>
        </p:spPr>
      </p:pic>
    </p:spTree>
    <p:extLst>
      <p:ext uri="{BB962C8B-B14F-4D97-AF65-F5344CB8AC3E}">
        <p14:creationId xmlns:p14="http://schemas.microsoft.com/office/powerpoint/2010/main" val="1731451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800100" y="1104900"/>
            <a:ext cx="7543800" cy="4648200"/>
          </a:xfrm>
        </p:spPr>
        <p:txBody>
          <a:bodyPr/>
          <a:lstStyle/>
          <a:p>
            <a:r>
              <a:rPr lang="en-US" dirty="0">
                <a:latin typeface="Gabriola" panose="04040605051002020D02" pitchFamily="82" charset="0"/>
              </a:rPr>
              <a:t>“Journey Beyond Words” and “The Other Voice” are two texts that support the Course Text and Workbook. They make startling but profound connections.</a:t>
            </a:r>
          </a:p>
        </p:txBody>
      </p:sp>
    </p:spTree>
    <p:extLst>
      <p:ext uri="{BB962C8B-B14F-4D97-AF65-F5344CB8AC3E}">
        <p14:creationId xmlns:p14="http://schemas.microsoft.com/office/powerpoint/2010/main" val="4012005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F16201C-7593-4D56-AD26-67A77E13EF4D}"/>
              </a:ext>
            </a:extLst>
          </p:cNvPr>
          <p:cNvSpPr>
            <a:spLocks noGrp="1" noChangeArrowheads="1"/>
          </p:cNvSpPr>
          <p:nvPr>
            <p:ph type="title"/>
          </p:nvPr>
        </p:nvSpPr>
        <p:spPr>
          <a:xfrm>
            <a:off x="685799" y="1600200"/>
            <a:ext cx="7543800" cy="1143000"/>
          </a:xfrm>
        </p:spPr>
        <p:txBody>
          <a:bodyPr/>
          <a:lstStyle/>
          <a:p>
            <a:r>
              <a:rPr lang="en-US" altLang="en-US" dirty="0">
                <a:latin typeface="Gabriola" panose="04040605051002020D02" pitchFamily="82" charset="0"/>
              </a:rPr>
              <a:t>For example, “The Other Voice”, which supports the Course Text, in the Chapter Guilt I, equates guilt…</a:t>
            </a:r>
            <a:endParaRPr lang="en-US" altLang="en-US" dirty="0"/>
          </a:p>
        </p:txBody>
      </p:sp>
      <p:sp>
        <p:nvSpPr>
          <p:cNvPr id="2" name="TextBox 1">
            <a:extLst>
              <a:ext uri="{FF2B5EF4-FFF2-40B4-BE49-F238E27FC236}">
                <a16:creationId xmlns:a16="http://schemas.microsoft.com/office/drawing/2014/main" id="{72BE0B77-AF7E-40BD-B808-D41BFFB32B17}"/>
              </a:ext>
            </a:extLst>
          </p:cNvPr>
          <p:cNvSpPr txBox="1"/>
          <p:nvPr/>
        </p:nvSpPr>
        <p:spPr>
          <a:xfrm flipH="1">
            <a:off x="800099" y="3429000"/>
            <a:ext cx="7315201" cy="1446550"/>
          </a:xfrm>
          <a:prstGeom prst="rect">
            <a:avLst/>
          </a:prstGeom>
          <a:noFill/>
        </p:spPr>
        <p:txBody>
          <a:bodyPr wrap="square" rtlCol="0">
            <a:spAutoFit/>
          </a:bodyPr>
          <a:lstStyle/>
          <a:p>
            <a:pPr algn="ctr"/>
            <a:r>
              <a:rPr lang="en-US" altLang="en-US" sz="4400" dirty="0">
                <a:solidFill>
                  <a:srgbClr val="002060"/>
                </a:solidFill>
                <a:latin typeface="Gabriola" panose="04040605051002020D02" pitchFamily="82" charset="0"/>
              </a:rPr>
              <a:t>with time.</a:t>
            </a:r>
            <a:br>
              <a:rPr lang="en-US" altLang="en-US" sz="4400" dirty="0">
                <a:solidFill>
                  <a:srgbClr val="002060"/>
                </a:solidFill>
                <a:latin typeface="Gabriola" panose="04040605051002020D02" pitchFamily="82" charset="0"/>
              </a:rPr>
            </a:br>
            <a:endParaRPr lang="en-US" altLang="en-US" sz="4400" dirty="0">
              <a:solidFill>
                <a:srgbClr val="002060"/>
              </a:solidFill>
              <a:latin typeface="Gabriola" panose="04040605051002020D02" pitchFamily="82" charset="0"/>
            </a:endParaRPr>
          </a:p>
        </p:txBody>
      </p:sp>
    </p:spTree>
    <p:extLst>
      <p:ext uri="{BB962C8B-B14F-4D97-AF65-F5344CB8AC3E}">
        <p14:creationId xmlns:p14="http://schemas.microsoft.com/office/powerpoint/2010/main" val="304421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dirty="0">
                <a:latin typeface="Gabriola" panose="04040605051002020D02" pitchFamily="82" charset="0"/>
              </a:rPr>
              <a:t>The Holy Spirit, the idea of your Oneness,</a:t>
            </a:r>
            <a:br>
              <a:rPr lang="en-US" dirty="0">
                <a:latin typeface="Gabriola" panose="04040605051002020D02" pitchFamily="82" charset="0"/>
              </a:rPr>
            </a:br>
            <a:r>
              <a:rPr lang="en-US" dirty="0">
                <a:latin typeface="Gabriola" panose="04040605051002020D02" pitchFamily="82" charset="0"/>
              </a:rPr>
              <a:t>Is the bridge between the split parts of your mind, and was placed there by God (and therefore, by You). Were it not so you could have imagined yourself separate, </a:t>
            </a:r>
            <a:br>
              <a:rPr lang="en-US" dirty="0">
                <a:latin typeface="Gabriola" panose="04040605051002020D02" pitchFamily="82" charset="0"/>
              </a:rPr>
            </a:br>
            <a:r>
              <a:rPr lang="en-US" dirty="0">
                <a:latin typeface="Gabriola" panose="04040605051002020D02" pitchFamily="82" charset="0"/>
              </a:rPr>
              <a:t>And remained that way forever.</a:t>
            </a:r>
          </a:p>
        </p:txBody>
      </p:sp>
    </p:spTree>
    <p:extLst>
      <p:ext uri="{BB962C8B-B14F-4D97-AF65-F5344CB8AC3E}">
        <p14:creationId xmlns:p14="http://schemas.microsoft.com/office/powerpoint/2010/main" val="1272963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4000" dirty="0">
                <a:latin typeface="Gabriola" panose="04040605051002020D02" pitchFamily="82" charset="0"/>
              </a:rPr>
              <a:t>“Forever” seems to speak of time. And yet the concept of forever abolishes time. The other concept that abolishes time is NOW. It is your guilt, it is your belief in, and your desire to experience, separation that has created time in the first place. For, as we have said, time is that which allows you to take part of the knowledge of what you are and seem to throw it away.</a:t>
            </a:r>
          </a:p>
        </p:txBody>
      </p:sp>
    </p:spTree>
    <p:extLst>
      <p:ext uri="{BB962C8B-B14F-4D97-AF65-F5344CB8AC3E}">
        <p14:creationId xmlns:p14="http://schemas.microsoft.com/office/powerpoint/2010/main" val="1394199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4000" dirty="0">
                <a:latin typeface="Gabriola" panose="04040605051002020D02" pitchFamily="82" charset="0"/>
              </a:rPr>
              <a:t>What you really do is project it outside your mind so that you are no longer aware of it. And in the absence of the awareness of who you are, you believe yourself to be separate, and isolated and alone. </a:t>
            </a:r>
            <a:br>
              <a:rPr lang="en-US" sz="4000" dirty="0">
                <a:latin typeface="Gabriola" panose="04040605051002020D02" pitchFamily="82" charset="0"/>
              </a:rPr>
            </a:br>
            <a:r>
              <a:rPr lang="en-US" sz="4000" dirty="0">
                <a:latin typeface="Gabriola" panose="04040605051002020D02" pitchFamily="82" charset="0"/>
              </a:rPr>
              <a:t>And that is the creator of your time.</a:t>
            </a:r>
            <a:br>
              <a:rPr lang="en-US" sz="4000" dirty="0">
                <a:latin typeface="Gabriola" panose="04040605051002020D02" pitchFamily="82" charset="0"/>
              </a:rPr>
            </a:br>
            <a:r>
              <a:rPr lang="en-US" sz="4000" dirty="0">
                <a:latin typeface="Gabriola" panose="04040605051002020D02" pitchFamily="82" charset="0"/>
              </a:rPr>
              <a:t>And that is the creator of your guilt.</a:t>
            </a:r>
          </a:p>
        </p:txBody>
      </p:sp>
    </p:spTree>
    <p:extLst>
      <p:ext uri="{BB962C8B-B14F-4D97-AF65-F5344CB8AC3E}">
        <p14:creationId xmlns:p14="http://schemas.microsoft.com/office/powerpoint/2010/main" val="4136462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4000" dirty="0">
                <a:latin typeface="Gabriola" panose="04040605051002020D02" pitchFamily="82" charset="0"/>
              </a:rPr>
              <a:t>So in a very real sense, your belief in time and your guilt are one and the same. Indeed, as long as you choose to believe that your yesterdays, the moments of your past, have brought you to this moment in time, and as long as you believe that this moment in time somehow can, and does, create the next moment, you are but cherishing  your belief in separation, and your own guilt.</a:t>
            </a:r>
          </a:p>
        </p:txBody>
      </p:sp>
    </p:spTree>
    <p:extLst>
      <p:ext uri="{BB962C8B-B14F-4D97-AF65-F5344CB8AC3E}">
        <p14:creationId xmlns:p14="http://schemas.microsoft.com/office/powerpoint/2010/main" val="5929514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4000" dirty="0">
                <a:latin typeface="Gabriola" panose="04040605051002020D02" pitchFamily="82" charset="0"/>
              </a:rPr>
              <a:t>For you could not, hear me well, believe in your time, or even experience your time, if you were aware of your own wholeness. </a:t>
            </a:r>
            <a:br>
              <a:rPr lang="en-US" sz="4000" dirty="0">
                <a:latin typeface="Gabriola" panose="04040605051002020D02" pitchFamily="82" charset="0"/>
              </a:rPr>
            </a:br>
            <a:r>
              <a:rPr lang="en-US" sz="4000" dirty="0">
                <a:latin typeface="Gabriola" panose="04040605051002020D02" pitchFamily="82" charset="0"/>
              </a:rPr>
              <a:t>For when you are whole, everything merely IS. You have everything. You are everything. And you automatically extend that self-same everything outward from yourself to all of Creation. That is healing. And that causes you to be healed.</a:t>
            </a:r>
          </a:p>
        </p:txBody>
      </p:sp>
    </p:spTree>
    <p:extLst>
      <p:ext uri="{BB962C8B-B14F-4D97-AF65-F5344CB8AC3E}">
        <p14:creationId xmlns:p14="http://schemas.microsoft.com/office/powerpoint/2010/main" val="1587966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B24A-7EA6-4690-AFF3-808F8795095D}"/>
              </a:ext>
            </a:extLst>
          </p:cNvPr>
          <p:cNvSpPr>
            <a:spLocks noGrp="1"/>
          </p:cNvSpPr>
          <p:nvPr>
            <p:ph type="ctrTitle"/>
          </p:nvPr>
        </p:nvSpPr>
        <p:spPr>
          <a:xfrm>
            <a:off x="685800" y="-228600"/>
            <a:ext cx="7772400" cy="3657600"/>
          </a:xfrm>
        </p:spPr>
        <p:txBody>
          <a:bodyPr/>
          <a:lstStyle/>
          <a:p>
            <a:r>
              <a:rPr lang="en-US" altLang="en-US" dirty="0">
                <a:latin typeface="Gabriola" panose="04040605051002020D02" pitchFamily="82" charset="0"/>
              </a:rPr>
              <a:t>From a spiritual perspective</a:t>
            </a:r>
            <a:br>
              <a:rPr lang="en-US" altLang="en-US" dirty="0">
                <a:latin typeface="Gabriola" panose="04040605051002020D02" pitchFamily="82" charset="0"/>
              </a:rPr>
            </a:br>
            <a:r>
              <a:rPr lang="en-US" altLang="en-US" dirty="0">
                <a:latin typeface="Gabriola" panose="04040605051002020D02" pitchFamily="82" charset="0"/>
              </a:rPr>
              <a:t>your purpose, your life goal, </a:t>
            </a:r>
            <a:br>
              <a:rPr lang="en-US" altLang="en-US" dirty="0">
                <a:latin typeface="Gabriola" panose="04040605051002020D02" pitchFamily="82" charset="0"/>
              </a:rPr>
            </a:br>
            <a:r>
              <a:rPr lang="en-US" altLang="en-US" dirty="0">
                <a:latin typeface="Gabriola" panose="04040605051002020D02" pitchFamily="82" charset="0"/>
              </a:rPr>
              <a:t>the reason you are here, is found in:</a:t>
            </a:r>
            <a:endParaRPr lang="en-US" dirty="0"/>
          </a:p>
        </p:txBody>
      </p:sp>
      <p:sp>
        <p:nvSpPr>
          <p:cNvPr id="3" name="Subtitle 2">
            <a:extLst>
              <a:ext uri="{FF2B5EF4-FFF2-40B4-BE49-F238E27FC236}">
                <a16:creationId xmlns:a16="http://schemas.microsoft.com/office/drawing/2014/main" id="{1370D5D5-2542-43D9-93F2-063B71D972A8}"/>
              </a:ext>
            </a:extLst>
          </p:cNvPr>
          <p:cNvSpPr>
            <a:spLocks noGrp="1"/>
          </p:cNvSpPr>
          <p:nvPr>
            <p:ph type="subTitle" idx="1"/>
          </p:nvPr>
        </p:nvSpPr>
        <p:spPr>
          <a:xfrm>
            <a:off x="685800" y="3429000"/>
            <a:ext cx="7772400" cy="1828800"/>
          </a:xfrm>
        </p:spPr>
        <p:txBody>
          <a:bodyPr/>
          <a:lstStyle/>
          <a:p>
            <a:r>
              <a:rPr lang="en-US" altLang="en-US" sz="4400" b="1" dirty="0">
                <a:solidFill>
                  <a:srgbClr val="002060"/>
                </a:solidFill>
                <a:latin typeface="Gabriola" panose="04040605051002020D02" pitchFamily="82" charset="0"/>
              </a:rPr>
              <a:t>The self-validating experience of yourself as </a:t>
            </a:r>
            <a:br>
              <a:rPr lang="en-US" altLang="en-US" sz="4400" b="1" dirty="0">
                <a:solidFill>
                  <a:srgbClr val="002060"/>
                </a:solidFill>
                <a:latin typeface="Gabriola" panose="04040605051002020D02" pitchFamily="82" charset="0"/>
              </a:rPr>
            </a:br>
            <a:r>
              <a:rPr lang="en-US" altLang="en-US" sz="4400" b="1" dirty="0">
                <a:solidFill>
                  <a:srgbClr val="002060"/>
                </a:solidFill>
                <a:latin typeface="Gabriola" panose="04040605051002020D02" pitchFamily="82" charset="0"/>
              </a:rPr>
              <a:t>One, invulnerable, eternal, unchanging Self</a:t>
            </a:r>
            <a:r>
              <a:rPr lang="en-US" altLang="en-US" sz="4400" b="1" dirty="0">
                <a:solidFill>
                  <a:srgbClr val="002060"/>
                </a:solidFill>
              </a:rPr>
              <a:t>.</a:t>
            </a:r>
            <a:endParaRPr lang="en-US" sz="3600" dirty="0"/>
          </a:p>
        </p:txBody>
      </p:sp>
    </p:spTree>
    <p:extLst>
      <p:ext uri="{BB962C8B-B14F-4D97-AF65-F5344CB8AC3E}">
        <p14:creationId xmlns:p14="http://schemas.microsoft.com/office/powerpoint/2010/main" val="140730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4000" dirty="0">
                <a:latin typeface="Gabriola" panose="04040605051002020D02" pitchFamily="82" charset="0"/>
              </a:rPr>
              <a:t>The wholeness that you are in Reality and </a:t>
            </a:r>
            <a:r>
              <a:rPr lang="en-US" sz="4000">
                <a:latin typeface="Gabriola" panose="04040605051002020D02" pitchFamily="82" charset="0"/>
              </a:rPr>
              <a:t>that leads </a:t>
            </a:r>
            <a:r>
              <a:rPr lang="en-US" sz="4000" dirty="0">
                <a:latin typeface="Gabriola" panose="04040605051002020D02" pitchFamily="82" charset="0"/>
              </a:rPr>
              <a:t>to healing is beautifully described in Chapter 21 of A Course in Miracles in the first section,</a:t>
            </a:r>
            <a:br>
              <a:rPr lang="en-US" sz="4000" dirty="0">
                <a:latin typeface="Gabriola" panose="04040605051002020D02" pitchFamily="82" charset="0"/>
              </a:rPr>
            </a:br>
            <a:r>
              <a:rPr lang="en-US" sz="4000" dirty="0">
                <a:latin typeface="Gabriola" panose="04040605051002020D02" pitchFamily="82" charset="0"/>
              </a:rPr>
              <a:t>“The Forgotten Song”.</a:t>
            </a:r>
          </a:p>
        </p:txBody>
      </p:sp>
    </p:spTree>
    <p:extLst>
      <p:ext uri="{BB962C8B-B14F-4D97-AF65-F5344CB8AC3E}">
        <p14:creationId xmlns:p14="http://schemas.microsoft.com/office/powerpoint/2010/main" val="1169972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3200" baseline="30000" dirty="0">
                <a:latin typeface="Gabriola" panose="04040605051002020D02" pitchFamily="82" charset="0"/>
              </a:rPr>
              <a:t>0</a:t>
            </a:r>
            <a:r>
              <a:rPr lang="en-US" sz="3200" dirty="0">
                <a:latin typeface="Gabriola" panose="04040605051002020D02" pitchFamily="82" charset="0"/>
              </a:rPr>
              <a:t> Beyond the body, beyond the sun and stars, past everything you see and yet somehow familiar, is an arc of golden light that stretches as you look into a great and shining circle. And all the circle fills with light before your eyes. The edges of the circle disappear, and what is in it is no longer contained at all. The light expands and covers everything, extending to infinity, forever shining and with no break or limit anywhere. Within it everything is joined in perfect continuity. Nor is it possible to imagine that anything could be outside, for there is nowhere that this light is not.</a:t>
            </a:r>
          </a:p>
        </p:txBody>
      </p:sp>
    </p:spTree>
    <p:extLst>
      <p:ext uri="{BB962C8B-B14F-4D97-AF65-F5344CB8AC3E}">
        <p14:creationId xmlns:p14="http://schemas.microsoft.com/office/powerpoint/2010/main" val="3046118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3200" baseline="30000" dirty="0">
                <a:latin typeface="Gabriola" panose="04040605051002020D02" pitchFamily="82" charset="0"/>
              </a:rPr>
              <a:t>0</a:t>
            </a:r>
            <a:r>
              <a:rPr lang="en-US" sz="3200" dirty="0">
                <a:latin typeface="Gabriola" panose="04040605051002020D02" pitchFamily="82" charset="0"/>
              </a:rPr>
              <a:t> </a:t>
            </a:r>
            <a:r>
              <a:rPr lang="en-US" sz="3200" baseline="30000" dirty="0">
                <a:latin typeface="Gabriola" panose="04040605051002020D02" pitchFamily="82" charset="0"/>
              </a:rPr>
              <a:t>11</a:t>
            </a:r>
            <a:r>
              <a:rPr lang="en-US" sz="3200" dirty="0">
                <a:latin typeface="Gabriola" panose="04040605051002020D02" pitchFamily="82" charset="0"/>
              </a:rPr>
              <a:t> This is the vision of the Son of God, whom you know well. Here is the sight of him who knows his Father. Here is the memory of what you are—a part of this, with all of it within and joined to all as surely as all is joined in you. Accept the vision which can show you </a:t>
            </a:r>
            <a:r>
              <a:rPr lang="en-US" sz="3200" i="1" dirty="0">
                <a:latin typeface="Gabriola" panose="04040605051002020D02" pitchFamily="82" charset="0"/>
              </a:rPr>
              <a:t>this</a:t>
            </a:r>
            <a:r>
              <a:rPr lang="en-US" sz="3200" dirty="0">
                <a:latin typeface="Gabriola" panose="04040605051002020D02" pitchFamily="82" charset="0"/>
              </a:rPr>
              <a:t> and not the body. You know the ancient song and know it well. Nothing will ever be as dear to you as is this ancient hymn of love the Son of God sings to his Father still.</a:t>
            </a:r>
          </a:p>
        </p:txBody>
      </p:sp>
    </p:spTree>
    <p:extLst>
      <p:ext uri="{BB962C8B-B14F-4D97-AF65-F5344CB8AC3E}">
        <p14:creationId xmlns:p14="http://schemas.microsoft.com/office/powerpoint/2010/main" val="3462628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914400" y="609600"/>
            <a:ext cx="7772400" cy="4648200"/>
          </a:xfrm>
        </p:spPr>
        <p:txBody>
          <a:bodyPr/>
          <a:lstStyle/>
          <a:p>
            <a:r>
              <a:rPr lang="en-US" sz="3200" baseline="30000" dirty="0">
                <a:latin typeface="Gabriola" panose="04040605051002020D02" pitchFamily="82" charset="0"/>
              </a:rPr>
              <a:t>0</a:t>
            </a:r>
            <a:r>
              <a:rPr lang="en-US" sz="3200" dirty="0">
                <a:latin typeface="Gabriola" panose="04040605051002020D02" pitchFamily="82" charset="0"/>
              </a:rPr>
              <a:t> </a:t>
            </a:r>
            <a:r>
              <a:rPr lang="en-US" sz="3200" baseline="30000" dirty="0">
                <a:latin typeface="Gabriola" panose="04040605051002020D02" pitchFamily="82" charset="0"/>
              </a:rPr>
              <a:t>2</a:t>
            </a:r>
            <a:r>
              <a:rPr lang="en-US" sz="3200" dirty="0">
                <a:latin typeface="Gabriola" panose="04040605051002020D02" pitchFamily="82" charset="0"/>
              </a:rPr>
              <a:t> And now the blind can see, for that same song they sing in honor of their Creator gives praise to them as well. The blindness which they made will not withstand the memory of this song. And they will look upon the vision of the Son of God, remembering who he is they sing of. What is a miracle but this remembering? And who is there in whom this memory lies not? The light in one awakens it in all. And when you see it in each other, you </a:t>
            </a:r>
            <a:r>
              <a:rPr lang="en-US" sz="3200" i="1" dirty="0">
                <a:latin typeface="Gabriola" panose="04040605051002020D02" pitchFamily="82" charset="0"/>
              </a:rPr>
              <a:t>are</a:t>
            </a:r>
            <a:r>
              <a:rPr lang="en-US" sz="3200" dirty="0">
                <a:latin typeface="Gabriola" panose="04040605051002020D02" pitchFamily="82" charset="0"/>
              </a:rPr>
              <a:t> remembering for everyone.</a:t>
            </a:r>
          </a:p>
        </p:txBody>
      </p:sp>
    </p:spTree>
    <p:extLst>
      <p:ext uri="{BB962C8B-B14F-4D97-AF65-F5344CB8AC3E}">
        <p14:creationId xmlns:p14="http://schemas.microsoft.com/office/powerpoint/2010/main" val="2156277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530B36-08D0-4A14-B9F4-C370F1C3857D}"/>
              </a:ext>
            </a:extLst>
          </p:cNvPr>
          <p:cNvPicPr>
            <a:picLocks noChangeAspect="1"/>
          </p:cNvPicPr>
          <p:nvPr/>
        </p:nvPicPr>
        <p:blipFill>
          <a:blip r:embed="rId2"/>
          <a:stretch>
            <a:fillRect/>
          </a:stretch>
        </p:blipFill>
        <p:spPr>
          <a:xfrm>
            <a:off x="914400" y="1600200"/>
            <a:ext cx="7315200" cy="2926080"/>
          </a:xfrm>
          <a:prstGeom prst="rect">
            <a:avLst/>
          </a:prstGeom>
        </p:spPr>
      </p:pic>
    </p:spTree>
    <p:extLst>
      <p:ext uri="{BB962C8B-B14F-4D97-AF65-F5344CB8AC3E}">
        <p14:creationId xmlns:p14="http://schemas.microsoft.com/office/powerpoint/2010/main" val="749560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B24A-7EA6-4690-AFF3-808F8795095D}"/>
              </a:ext>
            </a:extLst>
          </p:cNvPr>
          <p:cNvSpPr>
            <a:spLocks noGrp="1"/>
          </p:cNvSpPr>
          <p:nvPr>
            <p:ph type="ctrTitle"/>
          </p:nvPr>
        </p:nvSpPr>
        <p:spPr>
          <a:xfrm>
            <a:off x="685800" y="-228600"/>
            <a:ext cx="7772400" cy="3657600"/>
          </a:xfrm>
        </p:spPr>
        <p:txBody>
          <a:bodyPr/>
          <a:lstStyle/>
          <a:p>
            <a:r>
              <a:rPr lang="en-US" altLang="en-US" dirty="0">
                <a:solidFill>
                  <a:schemeClr val="tx1"/>
                </a:solidFill>
                <a:latin typeface="Gabriola" panose="04040605051002020D02" pitchFamily="82" charset="0"/>
              </a:rPr>
              <a:t>This “truth” is found in the teachings of many spiritual masters.</a:t>
            </a:r>
            <a:endParaRPr lang="en-US" dirty="0"/>
          </a:p>
        </p:txBody>
      </p:sp>
      <p:sp>
        <p:nvSpPr>
          <p:cNvPr id="3" name="Subtitle 2">
            <a:extLst>
              <a:ext uri="{FF2B5EF4-FFF2-40B4-BE49-F238E27FC236}">
                <a16:creationId xmlns:a16="http://schemas.microsoft.com/office/drawing/2014/main" id="{1370D5D5-2542-43D9-93F2-063B71D972A8}"/>
              </a:ext>
            </a:extLst>
          </p:cNvPr>
          <p:cNvSpPr>
            <a:spLocks noGrp="1"/>
          </p:cNvSpPr>
          <p:nvPr>
            <p:ph type="subTitle" idx="1"/>
          </p:nvPr>
        </p:nvSpPr>
        <p:spPr>
          <a:xfrm>
            <a:off x="914400" y="3429000"/>
            <a:ext cx="7772400" cy="3657600"/>
          </a:xfrm>
        </p:spPr>
        <p:txBody>
          <a:bodyPr/>
          <a:lstStyle/>
          <a:p>
            <a:r>
              <a:rPr lang="en-US" altLang="en-US" sz="4400" dirty="0">
                <a:solidFill>
                  <a:srgbClr val="002060"/>
                </a:solidFill>
                <a:latin typeface="Gabriola" panose="04040605051002020D02" pitchFamily="82" charset="0"/>
              </a:rPr>
              <a:t>To know the truth of one's Self as the sole reality, and to merge and become one with it, is the only true Realization. </a:t>
            </a:r>
            <a:br>
              <a:rPr lang="en-US" altLang="en-US" sz="4400" dirty="0">
                <a:solidFill>
                  <a:srgbClr val="002060"/>
                </a:solidFill>
                <a:latin typeface="Gabriola" panose="04040605051002020D02" pitchFamily="82" charset="0"/>
              </a:rPr>
            </a:br>
            <a:r>
              <a:rPr lang="en-US" altLang="en-US" sz="3600" dirty="0">
                <a:solidFill>
                  <a:srgbClr val="002060"/>
                </a:solidFill>
                <a:latin typeface="Gabriola" panose="04040605051002020D02" pitchFamily="82" charset="0"/>
              </a:rPr>
              <a:t>- Sri Ramana Maharshi.</a:t>
            </a:r>
            <a:endParaRPr lang="en-US" sz="3600" dirty="0"/>
          </a:p>
        </p:txBody>
      </p:sp>
    </p:spTree>
    <p:extLst>
      <p:ext uri="{BB962C8B-B14F-4D97-AF65-F5344CB8AC3E}">
        <p14:creationId xmlns:p14="http://schemas.microsoft.com/office/powerpoint/2010/main" val="2368220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AB5C0FA-94BD-4B51-8DAF-15B8AC9AE849}"/>
              </a:ext>
            </a:extLst>
          </p:cNvPr>
          <p:cNvSpPr>
            <a:spLocks noGrp="1" noChangeArrowheads="1"/>
          </p:cNvSpPr>
          <p:nvPr>
            <p:ph type="title"/>
          </p:nvPr>
        </p:nvSpPr>
        <p:spPr>
          <a:xfrm>
            <a:off x="685800" y="-228600"/>
            <a:ext cx="7772400" cy="7315200"/>
          </a:xfrm>
        </p:spPr>
        <p:txBody>
          <a:bodyPr/>
          <a:lstStyle/>
          <a:p>
            <a:r>
              <a:rPr lang="en-US" altLang="en-US" sz="4000" dirty="0">
                <a:solidFill>
                  <a:srgbClr val="002060"/>
                </a:solidFill>
                <a:latin typeface="Gabriola" panose="04040605051002020D02" pitchFamily="82" charset="0"/>
              </a:rPr>
              <a:t>I in them,</a:t>
            </a:r>
            <a:br>
              <a:rPr lang="en-US" altLang="en-US" sz="4000" dirty="0">
                <a:solidFill>
                  <a:srgbClr val="002060"/>
                </a:solidFill>
                <a:latin typeface="Gabriola" panose="04040605051002020D02" pitchFamily="82" charset="0"/>
              </a:rPr>
            </a:br>
            <a:r>
              <a:rPr lang="en-US" altLang="en-US" sz="4000" dirty="0">
                <a:solidFill>
                  <a:srgbClr val="002060"/>
                </a:solidFill>
                <a:latin typeface="Gabriola" panose="04040605051002020D02" pitchFamily="82" charset="0"/>
              </a:rPr>
              <a:t>and thou in me, </a:t>
            </a:r>
            <a:br>
              <a:rPr lang="en-US" altLang="en-US" sz="4000" dirty="0">
                <a:solidFill>
                  <a:srgbClr val="002060"/>
                </a:solidFill>
                <a:latin typeface="Gabriola" panose="04040605051002020D02" pitchFamily="82" charset="0"/>
              </a:rPr>
            </a:br>
            <a:r>
              <a:rPr lang="en-US" altLang="en-US" sz="4000" dirty="0">
                <a:solidFill>
                  <a:srgbClr val="002060"/>
                </a:solidFill>
                <a:latin typeface="Gabriola" panose="04040605051002020D02" pitchFamily="82" charset="0"/>
              </a:rPr>
              <a:t>that they may be made perfect in one;</a:t>
            </a:r>
            <a:br>
              <a:rPr lang="en-US" altLang="en-US" sz="4000" dirty="0">
                <a:solidFill>
                  <a:srgbClr val="002060"/>
                </a:solidFill>
                <a:latin typeface="Gabriola" panose="04040605051002020D02" pitchFamily="82" charset="0"/>
              </a:rPr>
            </a:br>
            <a:r>
              <a:rPr lang="en-US" altLang="en-US" sz="4000" dirty="0">
                <a:solidFill>
                  <a:srgbClr val="002060"/>
                </a:solidFill>
                <a:latin typeface="Gabriola" panose="04040605051002020D02" pitchFamily="82" charset="0"/>
              </a:rPr>
              <a:t>and the world may know that thou has sent me, and hast loved them,</a:t>
            </a:r>
            <a:br>
              <a:rPr lang="en-US" altLang="en-US" sz="4000" dirty="0">
                <a:solidFill>
                  <a:srgbClr val="002060"/>
                </a:solidFill>
                <a:latin typeface="Gabriola" panose="04040605051002020D02" pitchFamily="82" charset="0"/>
              </a:rPr>
            </a:br>
            <a:r>
              <a:rPr lang="en-US" altLang="en-US" sz="4000" dirty="0">
                <a:solidFill>
                  <a:srgbClr val="002060"/>
                </a:solidFill>
                <a:latin typeface="Gabriola" panose="04040605051002020D02" pitchFamily="82" charset="0"/>
              </a:rPr>
              <a:t>as thou hast loved me.</a:t>
            </a:r>
            <a:br>
              <a:rPr lang="en-US" altLang="en-US" sz="4000" dirty="0">
                <a:solidFill>
                  <a:srgbClr val="002060"/>
                </a:solidFill>
                <a:latin typeface="Gabriola" panose="04040605051002020D02" pitchFamily="82" charset="0"/>
              </a:rPr>
            </a:br>
            <a:br>
              <a:rPr lang="en-US" altLang="en-US" dirty="0">
                <a:solidFill>
                  <a:srgbClr val="002060"/>
                </a:solidFill>
                <a:latin typeface="Gabriola" panose="04040605051002020D02" pitchFamily="82" charset="0"/>
              </a:rPr>
            </a:br>
            <a:r>
              <a:rPr lang="en-US" altLang="en-US" sz="3600" dirty="0">
                <a:solidFill>
                  <a:srgbClr val="002060"/>
                </a:solidFill>
                <a:latin typeface="Gabriola" panose="04040605051002020D02" pitchFamily="82" charset="0"/>
              </a:rPr>
              <a:t>- Jesus Christ ( John 17:23 ).</a:t>
            </a:r>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267CD22-F532-43EA-847C-C06812E731E5}"/>
              </a:ext>
            </a:extLst>
          </p:cNvPr>
          <p:cNvSpPr>
            <a:spLocks noGrp="1" noChangeArrowheads="1"/>
          </p:cNvSpPr>
          <p:nvPr>
            <p:ph type="title"/>
          </p:nvPr>
        </p:nvSpPr>
        <p:spPr>
          <a:xfrm>
            <a:off x="914400" y="1600200"/>
            <a:ext cx="7772400" cy="3657600"/>
          </a:xfrm>
        </p:spPr>
        <p:txBody>
          <a:bodyPr/>
          <a:lstStyle/>
          <a:p>
            <a:r>
              <a:rPr lang="en-US" altLang="en-US" sz="7200" dirty="0">
                <a:solidFill>
                  <a:srgbClr val="002060"/>
                </a:solidFill>
                <a:latin typeface="Gabriola" panose="04040605051002020D02" pitchFamily="82" charset="0"/>
              </a:rPr>
              <a:t>The union of self with Self</a:t>
            </a:r>
            <a:br>
              <a:rPr lang="en-US" altLang="en-US" sz="7200" dirty="0">
                <a:solidFill>
                  <a:srgbClr val="002060"/>
                </a:solidFill>
                <a:latin typeface="Gabriola" panose="04040605051002020D02" pitchFamily="82" charset="0"/>
              </a:rPr>
            </a:br>
            <a:r>
              <a:rPr lang="en-US" altLang="en-US" sz="7200" dirty="0">
                <a:solidFill>
                  <a:srgbClr val="002060"/>
                </a:solidFill>
                <a:latin typeface="Gabriola" panose="04040605051002020D02" pitchFamily="82" charset="0"/>
              </a:rPr>
              <a:t>produces a state of</a:t>
            </a:r>
            <a:br>
              <a:rPr lang="en-US" altLang="en-US" sz="7200" dirty="0">
                <a:solidFill>
                  <a:srgbClr val="002060"/>
                </a:solidFill>
                <a:latin typeface="Gabriola" panose="04040605051002020D02" pitchFamily="82" charset="0"/>
              </a:rPr>
            </a:br>
            <a:r>
              <a:rPr lang="en-US" altLang="en-US" sz="7200" dirty="0">
                <a:solidFill>
                  <a:srgbClr val="002060"/>
                </a:solidFill>
                <a:latin typeface="Gabriola" panose="04040605051002020D02" pitchFamily="82" charset="0"/>
              </a:rPr>
              <a:t>indescribable happiness. </a:t>
            </a:r>
            <a:endParaRPr lang="en-US" altLang="en-US" sz="72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500"/>
                                        <p:tgtEl>
                                          <p:spTgt spid="7170"/>
                                        </p:tgtEl>
                                      </p:cBhvr>
                                    </p:animEffect>
                                    <p:anim calcmode="lin" valueType="num">
                                      <p:cBhvr>
                                        <p:cTn id="8" dur="2500" fill="hold"/>
                                        <p:tgtEl>
                                          <p:spTgt spid="7170"/>
                                        </p:tgtEl>
                                        <p:attrNameLst>
                                          <p:attrName>ppt_x</p:attrName>
                                        </p:attrNameLst>
                                      </p:cBhvr>
                                      <p:tavLst>
                                        <p:tav tm="0">
                                          <p:val>
                                            <p:strVal val="#ppt_x"/>
                                          </p:val>
                                        </p:tav>
                                        <p:tav tm="100000">
                                          <p:val>
                                            <p:strVal val="#ppt_x"/>
                                          </p:val>
                                        </p:tav>
                                      </p:tavLst>
                                    </p:anim>
                                    <p:anim calcmode="lin" valueType="num">
                                      <p:cBhvr>
                                        <p:cTn id="9" dur="25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BE0B77-AF7E-40BD-B808-D41BFFB32B17}"/>
              </a:ext>
            </a:extLst>
          </p:cNvPr>
          <p:cNvSpPr txBox="1"/>
          <p:nvPr/>
        </p:nvSpPr>
        <p:spPr>
          <a:xfrm flipH="1">
            <a:off x="914400" y="1935302"/>
            <a:ext cx="7315201" cy="3170099"/>
          </a:xfrm>
          <a:prstGeom prst="rect">
            <a:avLst/>
          </a:prstGeom>
          <a:noFill/>
        </p:spPr>
        <p:txBody>
          <a:bodyPr wrap="square" rtlCol="0">
            <a:spAutoFit/>
          </a:bodyPr>
          <a:lstStyle/>
          <a:p>
            <a:pPr algn="ctr"/>
            <a:r>
              <a:rPr lang="en-US" altLang="en-US" sz="4000" dirty="0">
                <a:solidFill>
                  <a:srgbClr val="002060"/>
                </a:solidFill>
                <a:latin typeface="Gabriola" panose="04040605051002020D02" pitchFamily="82" charset="0"/>
              </a:rPr>
              <a:t>The body has been projected by the mind, which itself originates in Spirit.</a:t>
            </a:r>
          </a:p>
          <a:p>
            <a:pPr algn="ctr"/>
            <a:r>
              <a:rPr lang="en-US" altLang="en-US" sz="4000" dirty="0">
                <a:solidFill>
                  <a:srgbClr val="002060"/>
                </a:solidFill>
                <a:latin typeface="Gabriola" panose="04040605051002020D02" pitchFamily="82" charset="0"/>
              </a:rPr>
              <a:t>If the wrong identification ceases, there will be peace and permanent, indescribable bliss. </a:t>
            </a:r>
            <a:br>
              <a:rPr lang="en-US" altLang="en-US" sz="4000" dirty="0">
                <a:solidFill>
                  <a:srgbClr val="002060"/>
                </a:solidFill>
                <a:latin typeface="Gabriola" panose="04040605051002020D02" pitchFamily="82" charset="0"/>
              </a:rPr>
            </a:br>
            <a:r>
              <a:rPr lang="en-US" altLang="en-US" sz="4000" dirty="0">
                <a:solidFill>
                  <a:srgbClr val="002060"/>
                </a:solidFill>
                <a:latin typeface="Gabriola" panose="04040605051002020D02" pitchFamily="82" charset="0"/>
              </a:rPr>
              <a:t>- Sri Ramana Maharshi.</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BC0FC3-6D5E-431D-B7DD-18CA15F6B54F}"/>
              </a:ext>
            </a:extLst>
          </p:cNvPr>
          <p:cNvPicPr>
            <a:picLocks noChangeAspect="1"/>
          </p:cNvPicPr>
          <p:nvPr/>
        </p:nvPicPr>
        <p:blipFill>
          <a:blip r:embed="rId2"/>
          <a:stretch>
            <a:fillRect/>
          </a:stretch>
        </p:blipFill>
        <p:spPr>
          <a:xfrm>
            <a:off x="1678132" y="647700"/>
            <a:ext cx="5787736" cy="5486400"/>
          </a:xfrm>
          <a:prstGeom prst="rect">
            <a:avLst/>
          </a:prstGeom>
        </p:spPr>
      </p:pic>
    </p:spTree>
    <p:extLst>
      <p:ext uri="{BB962C8B-B14F-4D97-AF65-F5344CB8AC3E}">
        <p14:creationId xmlns:p14="http://schemas.microsoft.com/office/powerpoint/2010/main" val="4016478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5FC7-80F3-4073-87E0-D28CA91570AC}"/>
              </a:ext>
            </a:extLst>
          </p:cNvPr>
          <p:cNvSpPr>
            <a:spLocks noGrp="1"/>
          </p:cNvSpPr>
          <p:nvPr>
            <p:ph type="title"/>
          </p:nvPr>
        </p:nvSpPr>
        <p:spPr>
          <a:xfrm>
            <a:off x="685800" y="609600"/>
            <a:ext cx="7772400" cy="4648200"/>
          </a:xfrm>
        </p:spPr>
        <p:txBody>
          <a:bodyPr/>
          <a:lstStyle/>
          <a:p>
            <a:r>
              <a:rPr lang="en-US" altLang="en-US" dirty="0">
                <a:latin typeface="Gabriola" panose="04040605051002020D02" pitchFamily="82" charset="0"/>
              </a:rPr>
              <a:t>“A Course in Miracles”,  first published in 1975, is a spiritual masterwork that describes itself as a course in mind training. It’s one goal: the delivery of peace.</a:t>
            </a:r>
            <a:endParaRPr lang="en-US" dirty="0"/>
          </a:p>
        </p:txBody>
      </p:sp>
    </p:spTree>
    <p:extLst>
      <p:ext uri="{BB962C8B-B14F-4D97-AF65-F5344CB8AC3E}">
        <p14:creationId xmlns:p14="http://schemas.microsoft.com/office/powerpoint/2010/main" val="2479017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73" charset="0"/>
            <a:ea typeface="ＭＳ Ｐゴシック" pitchFamily="73" charset="-128"/>
            <a:cs typeface="ＭＳ Ｐゴシック" pitchFamily="7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73" charset="0"/>
            <a:ea typeface="ＭＳ Ｐゴシック" pitchFamily="73" charset="-128"/>
            <a:cs typeface="ＭＳ Ｐゴシック" pitchFamily="7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930</TotalTime>
  <Words>1735</Words>
  <Application>Microsoft Office PowerPoint</Application>
  <PresentationFormat>On-screen Show (4:3)</PresentationFormat>
  <Paragraphs>41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Copperplate Gothic Bold</vt:lpstr>
      <vt:lpstr>Gabriola</vt:lpstr>
      <vt:lpstr>Blank Presentation</vt:lpstr>
      <vt:lpstr>PowerPoint Presentation</vt:lpstr>
      <vt:lpstr>Or</vt:lpstr>
      <vt:lpstr>From a spiritual perspective your purpose, your life goal,  the reason you are here, is found in:</vt:lpstr>
      <vt:lpstr>This “truth” is found in the teachings of many spiritual masters.</vt:lpstr>
      <vt:lpstr>I in them, and thou in me,  that they may be made perfect in one; and the world may know that thou has sent me, and hast loved them, as thou hast loved me.  - Jesus Christ ( John 17:23 ).</vt:lpstr>
      <vt:lpstr>The union of self with Self produces a state of indescribable happiness. </vt:lpstr>
      <vt:lpstr>PowerPoint Presentation</vt:lpstr>
      <vt:lpstr>PowerPoint Presentation</vt:lpstr>
      <vt:lpstr>“A Course in Miracles”,  first published in 1975, is a spiritual masterwork that describes itself as a course in mind training. It’s one goal: the delivery of peace.</vt:lpstr>
      <vt:lpstr>The Course teaches that God,  the First Cause, has no opposite. It sums up its teachings in three sentences.</vt:lpstr>
      <vt:lpstr>The Bhagavad-Gita, estimated to be 5,000 years old, mirrors the Course’s Introduction.</vt:lpstr>
      <vt:lpstr>God, the Creator, the First Cause, expresses the joy of  formless Being by expanding infinitely into infinity creating Gods, which is what you are.</vt:lpstr>
      <vt:lpstr>Then the question arises:  Why do I, a God, created out of infinite Love, suffer pain, guilt  and the belief in sin?</vt:lpstr>
      <vt:lpstr>The answer may surprise you.</vt:lpstr>
      <vt:lpstr>This world, with all its horrors and pleasures,  and the body you “live in” to experience it, are just the impossible,  imagined real.</vt:lpstr>
      <vt:lpstr>All the world's a stage, And all the men and women merely players; They have their exits and their entrances, And one man in his time plays many parts, - William Shakespeare, “As you like it”.</vt:lpstr>
      <vt:lpstr>“As you like it” is the perfect title for the play and the perfect segue for the Course’s description of our part in the dream that we experience as the world.</vt:lpstr>
      <vt:lpstr>81 How willing are you to escape effects of all the dreams the world has ever had? Is it your wish to let no dream appear to be the cause of what it is you do? Then let us merely look upon the dream's beginning, for the part you see is but the second part, whose cause lies in the first. No one asleep and dreaming in the world remembers his attack upon himself. No one believes there really was a time when he knew nothing of a body and could never have conceived this world as real. He would have seen at once that these ideas are one illusion, too ridiculous for anything but to be laughed away. How serious they now appear to be! And no one can remember when they would have met with laughter and with disbelief.</vt:lpstr>
      <vt:lpstr>82 We can remember this if we but look directly at their cause. And we will see the grounds for laughter, not a cause for fear. Let us return the dream he gave away unto the dreamer who perceives the dream as separate from himself and done to him. Into eternity, where all is one, there crept a tiny mad idea at which the Son of God remembered not to laugh. In his forgetting did the thought become a serious idea and possible of both accomplishment and real effects. Together, we can laugh them both away and understand that time cannot intrude upon eternity. It is a joke to think that time can come to circumvent eternity, which means there is no time.</vt:lpstr>
      <vt:lpstr>What then of guilt and sin? The Course teaches that the two don’t exist and are a construct of the ego, the part of our mind that believes there is another beside our self and which believes we are weak, vulnerable and fearful; subject to time and space; and, finally, to death.</vt:lpstr>
      <vt:lpstr>The Course consists of a theoretical Text and a Workbook of daily lessons (to be completed in no less than a year) to train the mind to awaken to its full Self and the happy realization we are powerful and  invulnerable and that our essence is freedom, love, peace and joy and that these four attributes are synonymous.</vt:lpstr>
      <vt:lpstr>PowerPoint Presentation</vt:lpstr>
      <vt:lpstr>“Journey Beyond Words” and “The Other Voice” are two texts that support the Course Text and Workbook. They make startling but profound connections.</vt:lpstr>
      <vt:lpstr>For example, “The Other Voice”, which supports the Course Text, in the Chapter Guilt I, equates guilt…</vt:lpstr>
      <vt:lpstr>The Holy Spirit, the idea of your Oneness, Is the bridge between the split parts of your mind, and was placed there by God (and therefore, by You). Were it not so you could have imagined yourself separate,  And remained that way forever.</vt:lpstr>
      <vt:lpstr>“Forever” seems to speak of time. And yet the concept of forever abolishes time. The other concept that abolishes time is NOW. It is your guilt, it is your belief in, and your desire to experience, separation that has created time in the first place. For, as we have said, time is that which allows you to take part of the knowledge of what you are and seem to throw it away.</vt:lpstr>
      <vt:lpstr>What you really do is project it outside your mind so that you are no longer aware of it. And in the absence of the awareness of who you are, you believe yourself to be separate, and isolated and alone.  And that is the creator of your time. And that is the creator of your guilt.</vt:lpstr>
      <vt:lpstr>So in a very real sense, your belief in time and your guilt are one and the same. Indeed, as long as you choose to believe that your yesterdays, the moments of your past, have brought you to this moment in time, and as long as you believe that this moment in time somehow can, and does, create the next moment, you are but cherishing  your belief in separation, and your own guilt.</vt:lpstr>
      <vt:lpstr>For you could not, hear me well, believe in your time, or even experience your time, if you were aware of your own wholeness.  For when you are whole, everything merely IS. You have everything. You are everything. And you automatically extend that self-same everything outward from yourself to all of Creation. That is healing. And that causes you to be healed.</vt:lpstr>
      <vt:lpstr>The wholeness that you are in Reality and that leads to healing is beautifully described in Chapter 21 of A Course in Miracles in the first section, “The Forgotten Song”.</vt:lpstr>
      <vt:lpstr>0 Beyond the body, beyond the sun and stars, past everything you see and yet somehow familiar, is an arc of golden light that stretches as you look into a great and shining circle. And all the circle fills with light before your eyes. The edges of the circle disappear, and what is in it is no longer contained at all. The light expands and covers everything, extending to infinity, forever shining and with no break or limit anywhere. Within it everything is joined in perfect continuity. Nor is it possible to imagine that anything could be outside, for there is nowhere that this light is not.</vt:lpstr>
      <vt:lpstr>0 11 This is the vision of the Son of God, whom you know well. Here is the sight of him who knows his Father. Here is the memory of what you are—a part of this, with all of it within and joined to all as surely as all is joined in you. Accept the vision which can show you this and not the body. You know the ancient song and know it well. Nothing will ever be as dear to you as is this ancient hymn of love the Son of God sings to his Father still.</vt:lpstr>
      <vt:lpstr>0 2 And now the blind can see, for that same song they sing in honor of their Creator gives praise to them as well. The blindness which they made will not withstand the memory of this song. And they will look upon the vision of the Son of God, remembering who he is they sing of. What is a miracle but this remembering? And who is there in whom this memory lies not? The light in one awakens it in all. And when you see it in each other, you are remembering for everyone.</vt:lpstr>
      <vt:lpstr>PowerPoint Presentation</vt:lpstr>
    </vt:vector>
  </TitlesOfParts>
  <Company>Jim Miller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Man'sPurpose</dc:title>
  <dc:creator>James Miller</dc:creator>
  <cp:lastModifiedBy>James</cp:lastModifiedBy>
  <cp:revision>72</cp:revision>
  <dcterms:created xsi:type="dcterms:W3CDTF">2010-04-30T15:32:44Z</dcterms:created>
  <dcterms:modified xsi:type="dcterms:W3CDTF">2023-08-13T17:57:03Z</dcterms:modified>
</cp:coreProperties>
</file>